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  <p:sldMasterId id="2147483746" r:id="rId2"/>
    <p:sldMasterId id="2147483733" r:id="rId3"/>
  </p:sldMasterIdLst>
  <p:notesMasterIdLst>
    <p:notesMasterId r:id="rId50"/>
  </p:notesMasterIdLst>
  <p:sldIdLst>
    <p:sldId id="379" r:id="rId4"/>
    <p:sldId id="441" r:id="rId5"/>
    <p:sldId id="457" r:id="rId6"/>
    <p:sldId id="420" r:id="rId7"/>
    <p:sldId id="423" r:id="rId8"/>
    <p:sldId id="432" r:id="rId9"/>
    <p:sldId id="449" r:id="rId10"/>
    <p:sldId id="435" r:id="rId11"/>
    <p:sldId id="451" r:id="rId12"/>
    <p:sldId id="431" r:id="rId13"/>
    <p:sldId id="430" r:id="rId14"/>
    <p:sldId id="452" r:id="rId15"/>
    <p:sldId id="428" r:id="rId16"/>
    <p:sldId id="425" r:id="rId17"/>
    <p:sldId id="394" r:id="rId18"/>
    <p:sldId id="397" r:id="rId19"/>
    <p:sldId id="454" r:id="rId20"/>
    <p:sldId id="453" r:id="rId21"/>
    <p:sldId id="398" r:id="rId22"/>
    <p:sldId id="426" r:id="rId23"/>
    <p:sldId id="413" r:id="rId24"/>
    <p:sldId id="438" r:id="rId25"/>
    <p:sldId id="455" r:id="rId26"/>
    <p:sldId id="388" r:id="rId27"/>
    <p:sldId id="389" r:id="rId28"/>
    <p:sldId id="392" r:id="rId29"/>
    <p:sldId id="458" r:id="rId30"/>
    <p:sldId id="448" r:id="rId31"/>
    <p:sldId id="400" r:id="rId32"/>
    <p:sldId id="402" r:id="rId33"/>
    <p:sldId id="442" r:id="rId34"/>
    <p:sldId id="443" r:id="rId35"/>
    <p:sldId id="444" r:id="rId36"/>
    <p:sldId id="445" r:id="rId37"/>
    <p:sldId id="446" r:id="rId38"/>
    <p:sldId id="447" r:id="rId39"/>
    <p:sldId id="437" r:id="rId40"/>
    <p:sldId id="419" r:id="rId41"/>
    <p:sldId id="418" r:id="rId42"/>
    <p:sldId id="456" r:id="rId43"/>
    <p:sldId id="424" r:id="rId44"/>
    <p:sldId id="391" r:id="rId45"/>
    <p:sldId id="387" r:id="rId46"/>
    <p:sldId id="396" r:id="rId47"/>
    <p:sldId id="399" r:id="rId48"/>
    <p:sldId id="405" r:id="rId4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9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002D"/>
    <a:srgbClr val="595959"/>
    <a:srgbClr val="16DFDA"/>
    <a:srgbClr val="30F358"/>
    <a:srgbClr val="30F35F"/>
    <a:srgbClr val="1240C7"/>
    <a:srgbClr val="1157C7"/>
    <a:srgbClr val="1D8BC4"/>
    <a:srgbClr val="2BC9D0"/>
    <a:srgbClr val="187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53" autoAdjust="0"/>
    <p:restoredTop sz="88916" autoAdjust="0"/>
  </p:normalViewPr>
  <p:slideViewPr>
    <p:cSldViewPr snapToGrid="0" snapToObjects="1">
      <p:cViewPr varScale="1">
        <p:scale>
          <a:sx n="140" d="100"/>
          <a:sy n="140" d="100"/>
        </p:scale>
        <p:origin x="474" y="114"/>
      </p:cViewPr>
      <p:guideLst>
        <p:guide orient="horz" pos="1620"/>
        <p:guide pos="2880"/>
        <p:guide orient="horz" pos="97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46" d="100"/>
          <a:sy n="146" d="100"/>
        </p:scale>
        <p:origin x="3736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BF5F8-0ABE-F041-B053-C6E9A0DA689D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20791-EC40-7341-8BCC-58405AAD9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96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chine_learnin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Reinforcement_learning#cite_note-kaelbling-1" TargetMode="External"/><Relationship Id="rId5" Type="http://schemas.openxmlformats.org/officeDocument/2006/relationships/hyperlink" Target="https://en.wikipedia.org/wiki/Action_selection" TargetMode="External"/><Relationship Id="rId4" Type="http://schemas.openxmlformats.org/officeDocument/2006/relationships/hyperlink" Target="https://en.wikipedia.org/wiki/Software_agent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20791-EC40-7341-8BCC-58405AAD91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62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20791-EC40-7341-8BCC-58405AAD91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7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 txBox="1">
            <a:spLocks noGrp="1" noChangeArrowheads="1"/>
          </p:cNvSpPr>
          <p:nvPr/>
        </p:nvSpPr>
        <p:spPr bwMode="auto">
          <a:xfrm>
            <a:off x="3970938" y="8772668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30" tIns="46415" rIns="92830" bIns="46415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59E22-B92A-4A34-A6D7-BA42C1953ED3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9738" y="696913"/>
            <a:ext cx="6135687" cy="3452812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387135"/>
            <a:ext cx="5140960" cy="4157838"/>
          </a:xfrm>
          <a:noFill/>
        </p:spPr>
        <p:txBody>
          <a:bodyPr/>
          <a:lstStyle/>
          <a:p>
            <a:pPr marL="111203" indent="-111203" defTabSz="773582"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67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CEP include </a:t>
            </a:r>
            <a:r>
              <a:rPr lang="en-US" sz="1200" kern="0" dirty="0"/>
              <a:t>support for sliding windows, streams, temporal reasoning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20791-EC40-7341-8BCC-58405AAD91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9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Reinforcement learning (RL) is an area 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achine learning"/>
              </a:rPr>
              <a:t>machine learning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concerned with how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Software agent"/>
              </a:rPr>
              <a:t>software agents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ought to take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Action selection"/>
              </a:rPr>
              <a:t>actions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an environment in order to maximize some notion of cumulative reward.  In the absence of training dataset, it is bound to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 its experience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Reinforcement learning differs from supervised learning in not needing labelled input/output pairs be presented, and in not needing sub-optimal actions to be explicitly corrected. Instead the focus is on finding a balance between exploration (of uncharted territory) and exploitation (of current knowledge).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[1]</a:t>
            </a:r>
            <a:endParaRPr lang="en-US" sz="1200" b="0" i="0" u="none" strike="noStrike" kern="1200" baseline="300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Policy means what to do under certain circumstances</a:t>
            </a:r>
            <a:endParaRPr lang="en-US" sz="1200" b="0" i="0" u="none" strike="noStrike" kern="1200" baseline="300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20791-EC40-7341-8BCC-58405AAD91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24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ML workflow is really about getting data from a system, making sure you have the data right, creating a prototype model system, testing your assumptions and 2nd line challenge, and then translating that as quickly as possible into a production system. 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covers the complete pipeline from the raw dataset to the deployable machine learning model.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Bayesian model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statistical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where you use probability to represent all uncertainty within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both the uncertainty regarding the output but also the uncertainty regarding the input (aka parameters) to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Artificial Neural Networks try to learn tasks (to solve problems) mimicking the behavior of brain. Artificial Neural Networks are computational methods that use a large set of elementary computational units, called themselves (artificial)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And Artificial Neural Networks due their power to the numerous interconnections between neurons.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20791-EC40-7341-8BCC-58405AAD91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00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to how we saw case management and workflow applications come together, is it possible we will see the same happen with BRMS and ML Platforms?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20791-EC40-7341-8BCC-58405AAD91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37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Transactions that the ML model indicates are OK, the rules will perform additional checks on the name and the address if the probability of the ML model is &lt;50%.</a:t>
            </a:r>
          </a:p>
          <a:p>
            <a:r>
              <a:rPr lang="en-US" dirty="0"/>
              <a:t>If either the name or address checks fails, the rules will indicate that the transaction is now Fraudulent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20791-EC40-7341-8BCC-58405AAD91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64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Logarithmic loss (related to cross-entropy) measures the performance of a classification model where the prediction input is a probability value between 0 and 1. The goal of our machine learning models is to minimize this value.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20791-EC40-7341-8BCC-58405AAD91A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5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416572"/>
            <a:ext cx="8197998" cy="643302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lnSpc>
                <a:spcPct val="90000"/>
              </a:lnSpc>
              <a:defRPr sz="4000" b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slide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10779" y="1149929"/>
            <a:ext cx="8197998" cy="3027218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spcAft>
                <a:spcPts val="0"/>
              </a:spcAft>
              <a:buClr>
                <a:srgbClr val="D3002D"/>
              </a:buClr>
              <a:buFontTx/>
              <a:buNone/>
              <a:defRPr sz="2000" b="0" i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514350" indent="-168275" algn="l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/>
              <a:buChar char="•"/>
              <a:defRPr sz="1600" b="0" i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2pPr>
            <a:lvl3pPr marL="796925" indent="-168275" algn="l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/>
              <a:buChar char="•"/>
              <a:defRPr sz="1600" b="0" i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3pPr>
            <a:lvl4pPr marL="1085850" indent="-168275" algn="l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/>
              <a:buChar char="•"/>
              <a:defRPr sz="1600" b="0" i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66926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416571"/>
            <a:ext cx="8206637" cy="1218265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lnSpc>
                <a:spcPct val="90000"/>
              </a:lnSpc>
              <a:defRPr sz="4000" b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slide title</a:t>
            </a:r>
            <a:br>
              <a:rPr lang="en-US" dirty="0"/>
            </a:br>
            <a:r>
              <a:rPr lang="en-US" dirty="0"/>
              <a:t>for two-line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10779" y="1724891"/>
            <a:ext cx="8206637" cy="2508265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Clr>
                <a:srgbClr val="D3002D"/>
              </a:buClr>
              <a:buFontTx/>
              <a:buNone/>
              <a:defRPr sz="2000" b="0" i="0">
                <a:solidFill>
                  <a:srgbClr val="D9D9D9"/>
                </a:solidFill>
                <a:latin typeface="Arial"/>
                <a:cs typeface="Arial"/>
              </a:defRPr>
            </a:lvl1pPr>
            <a:lvl2pPr marL="514350" indent="-168275" algn="l">
              <a:spcBef>
                <a:spcPts val="0"/>
              </a:spcBef>
              <a:buClr>
                <a:schemeClr val="bg1">
                  <a:lumMod val="85000"/>
                </a:schemeClr>
              </a:buClr>
              <a:buFont typeface="Arial"/>
              <a:buChar char="•"/>
              <a:defRPr sz="1600" b="0" i="0">
                <a:solidFill>
                  <a:srgbClr val="D9D9D9"/>
                </a:solidFill>
                <a:latin typeface="Arial"/>
                <a:cs typeface="Arial"/>
              </a:defRPr>
            </a:lvl2pPr>
            <a:lvl3pPr marL="796925" indent="-168275" algn="l">
              <a:spcBef>
                <a:spcPts val="0"/>
              </a:spcBef>
              <a:buClr>
                <a:schemeClr val="bg1">
                  <a:lumMod val="85000"/>
                </a:schemeClr>
              </a:buClr>
              <a:buFont typeface="Arial"/>
              <a:buChar char="•"/>
              <a:defRPr sz="1600" b="0" i="0">
                <a:solidFill>
                  <a:srgbClr val="D9D9D9"/>
                </a:solidFill>
                <a:latin typeface="Arial"/>
                <a:cs typeface="Arial"/>
              </a:defRPr>
            </a:lvl3pPr>
            <a:lvl4pPr marL="1085850" indent="-168275" algn="l">
              <a:spcBef>
                <a:spcPts val="0"/>
              </a:spcBef>
              <a:buClr>
                <a:schemeClr val="bg1">
                  <a:lumMod val="85000"/>
                </a:schemeClr>
              </a:buClr>
              <a:buFont typeface="Arial"/>
              <a:buChar char="•"/>
              <a:defRPr sz="1600" b="0" i="0">
                <a:solidFill>
                  <a:srgbClr val="D9D9D9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1376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w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349516"/>
            <a:ext cx="8196228" cy="689576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4000" b="1">
                <a:solidFill>
                  <a:srgbClr val="D9D9D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510940" y="1144623"/>
            <a:ext cx="3941728" cy="427919"/>
          </a:xfrm>
          <a:prstGeom prst="rect">
            <a:avLst/>
          </a:prstGeom>
        </p:spPr>
        <p:txBody>
          <a:bodyPr lIns="0" anchor="b"/>
          <a:lstStyle>
            <a:lvl1pPr marL="0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2000" b="1" i="0">
                <a:solidFill>
                  <a:srgbClr val="D9D9D9"/>
                </a:solidFill>
                <a:latin typeface="Arial"/>
                <a:cs typeface="Arial"/>
              </a:defRPr>
            </a:lvl1pPr>
            <a:lvl2pPr marL="346075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/>
                <a:cs typeface="Arial"/>
              </a:defRPr>
            </a:lvl2pPr>
            <a:lvl3pPr marL="628650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/>
                <a:cs typeface="Arial"/>
              </a:defRPr>
            </a:lvl3pPr>
            <a:lvl4pPr marL="917575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F2858-AEB7-E94E-B85B-72F7470B91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533" y="1144623"/>
            <a:ext cx="4053776" cy="439229"/>
          </a:xfrm>
          <a:prstGeom prst="rect">
            <a:avLst/>
          </a:prstGeom>
        </p:spPr>
        <p:txBody>
          <a:bodyPr lIns="0" anchor="b"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 b="1">
                <a:solidFill>
                  <a:srgbClr val="D9D9D9"/>
                </a:solidFill>
              </a:defRPr>
            </a:lvl1pPr>
            <a:lvl2pPr marL="4572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2pPr>
            <a:lvl3pPr marL="9144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3pPr>
            <a:lvl4pPr marL="13716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4pPr>
            <a:lvl5pPr marL="18288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Click to edit subhead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A0F96-A72A-0949-BE1F-FF2EC5DA0A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779" y="1639096"/>
            <a:ext cx="3941889" cy="2586539"/>
          </a:xfrm>
          <a:prstGeom prst="rect">
            <a:avLst/>
          </a:prstGeom>
        </p:spPr>
        <p:txBody>
          <a:bodyPr lIns="0"/>
          <a:lstStyle>
            <a:lvl1pPr marL="0" indent="182880">
              <a:spcBef>
                <a:spcPts val="60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rgbClr val="D9D9D9"/>
                </a:solidFill>
              </a:defRPr>
            </a:lvl1pPr>
            <a:lvl2pPr marL="18288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2pPr>
            <a:lvl3pPr marL="36576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3pPr>
            <a:lvl4pPr marL="54864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4pPr>
            <a:lvl5pPr marL="73152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E9EB5A-375D-744C-9402-23D17043E8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52532" y="1639097"/>
            <a:ext cx="4054475" cy="2586538"/>
          </a:xfrm>
          <a:prstGeom prst="rect">
            <a:avLst/>
          </a:prstGeom>
        </p:spPr>
        <p:txBody>
          <a:bodyPr lIns="0"/>
          <a:lstStyle>
            <a:lvl1pPr marL="0" indent="182880">
              <a:spcBef>
                <a:spcPts val="60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rgbClr val="D9D9D9"/>
                </a:solidFill>
              </a:defRPr>
            </a:lvl1pPr>
            <a:lvl2pPr marL="18288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2pPr>
            <a:lvl3pPr marL="36576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3pPr>
            <a:lvl4pPr marL="54864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4pPr>
            <a:lvl5pPr marL="73152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909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416571"/>
            <a:ext cx="8197998" cy="629447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lnSpc>
                <a:spcPct val="90000"/>
              </a:lnSpc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slide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10779" y="1122219"/>
            <a:ext cx="8197998" cy="3069454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Clr>
                <a:srgbClr val="D3002D"/>
              </a:buClr>
              <a:buFontTx/>
              <a:buNone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514350" indent="-168275" algn="l"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796925" indent="-168275" algn="l"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1085850" indent="-168275" algn="l"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726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416571"/>
            <a:ext cx="8206637" cy="1225193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lnSpc>
                <a:spcPct val="90000"/>
              </a:lnSpc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slide title</a:t>
            </a:r>
            <a:br>
              <a:rPr lang="en-US" dirty="0"/>
            </a:br>
            <a:r>
              <a:rPr lang="en-US" dirty="0"/>
              <a:t>for two-line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10779" y="1738745"/>
            <a:ext cx="8206637" cy="2494411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Clr>
                <a:srgbClr val="D3002D"/>
              </a:buClr>
              <a:buFontTx/>
              <a:buNone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514350" indent="-168275" algn="l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796925" indent="-168275" algn="l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1085850" indent="-168275" algn="l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7281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w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349515"/>
            <a:ext cx="8196228" cy="661867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4000" b="1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510940" y="1130768"/>
            <a:ext cx="3941728" cy="427919"/>
          </a:xfrm>
          <a:prstGeom prst="rect">
            <a:avLst/>
          </a:prstGeom>
        </p:spPr>
        <p:txBody>
          <a:bodyPr lIns="0" anchor="b"/>
          <a:lstStyle>
            <a:lvl1pPr marL="0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20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346075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/>
                <a:cs typeface="Arial"/>
              </a:defRPr>
            </a:lvl2pPr>
            <a:lvl3pPr marL="628650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/>
                <a:cs typeface="Arial"/>
              </a:defRPr>
            </a:lvl3pPr>
            <a:lvl4pPr marL="917575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/>
                <a:cs typeface="Arial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F2858-AEB7-E94E-B85B-72F7470B91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533" y="1130768"/>
            <a:ext cx="4053776" cy="439229"/>
          </a:xfrm>
          <a:prstGeom prst="rect">
            <a:avLst/>
          </a:prstGeom>
        </p:spPr>
        <p:txBody>
          <a:bodyPr lIns="0" anchor="b"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 b="1">
                <a:solidFill>
                  <a:srgbClr val="262626"/>
                </a:solidFill>
              </a:defRPr>
            </a:lvl1pPr>
            <a:lvl2pPr marL="4572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2pPr>
            <a:lvl3pPr marL="9144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3pPr>
            <a:lvl4pPr marL="13716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4pPr>
            <a:lvl5pPr marL="18288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Click to edit subhead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A0F96-A72A-0949-BE1F-FF2EC5DA0A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779" y="1625241"/>
            <a:ext cx="3941889" cy="2579613"/>
          </a:xfrm>
          <a:prstGeom prst="rect">
            <a:avLst/>
          </a:prstGeom>
        </p:spPr>
        <p:txBody>
          <a:bodyPr lIns="0"/>
          <a:lstStyle>
            <a:lvl1pPr marL="0" indent="182880"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</a:defRPr>
            </a:lvl1pPr>
            <a:lvl2pPr marL="18288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2pPr>
            <a:lvl3pPr marL="36576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3pPr>
            <a:lvl4pPr marL="54864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4pPr>
            <a:lvl5pPr marL="73152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E9EB5A-375D-744C-9402-23D17043E8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52532" y="1625242"/>
            <a:ext cx="4054475" cy="2579612"/>
          </a:xfrm>
          <a:prstGeom prst="rect">
            <a:avLst/>
          </a:prstGeom>
        </p:spPr>
        <p:txBody>
          <a:bodyPr lIns="0"/>
          <a:lstStyle>
            <a:lvl1pPr marL="0" indent="182880"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</a:defRPr>
            </a:lvl1pPr>
            <a:lvl2pPr marL="18288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2pPr>
            <a:lvl3pPr marL="36576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3pPr>
            <a:lvl4pPr marL="54864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4pPr>
            <a:lvl5pPr marL="73152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970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341" y="2498544"/>
            <a:ext cx="8169022" cy="13718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insert presentation title here</a:t>
            </a:r>
          </a:p>
          <a:p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1831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93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03278-7C62-A54B-9525-31C7BD4E2F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30DAB93-A455-49C3-9638-F353484AD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500" y="6261099"/>
            <a:ext cx="2540000" cy="444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Capital One Confidential/Proprietary</a:t>
            </a:r>
          </a:p>
        </p:txBody>
      </p:sp>
    </p:spTree>
    <p:extLst>
      <p:ext uri="{BB962C8B-B14F-4D97-AF65-F5344CB8AC3E}">
        <p14:creationId xmlns:p14="http://schemas.microsoft.com/office/powerpoint/2010/main" val="287893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20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4C6181-87CC-2749-B987-52D62D787D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1565CAE-4C0D-4C02-8DCF-6ECDB914C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500" y="6261099"/>
            <a:ext cx="2540000" cy="444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Capital One Confidential/Proprietary</a:t>
            </a:r>
          </a:p>
        </p:txBody>
      </p:sp>
    </p:spTree>
    <p:extLst>
      <p:ext uri="{BB962C8B-B14F-4D97-AF65-F5344CB8AC3E}">
        <p14:creationId xmlns:p14="http://schemas.microsoft.com/office/powerpoint/2010/main" val="378524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693FC1-E3B6-E94C-9E59-8F401037D7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446CE86-1F96-4BF9-AB34-A5C36EC2C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500" y="6261099"/>
            <a:ext cx="2540000" cy="444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Capital One Confidential/Proprietary</a:t>
            </a:r>
          </a:p>
        </p:txBody>
      </p:sp>
    </p:spTree>
    <p:extLst>
      <p:ext uri="{BB962C8B-B14F-4D97-AF65-F5344CB8AC3E}">
        <p14:creationId xmlns:p14="http://schemas.microsoft.com/office/powerpoint/2010/main" val="52346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ctor_mode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um.com/capital-one-tech/event-storming-decomposing-the-monolith-to-kick-start-your-microservice-architecture-acb8695a6e61?source=your_stories_page---------------------------" TargetMode="External"/><Relationship Id="rId3" Type="http://schemas.openxmlformats.org/officeDocument/2006/relationships/hyperlink" Target="https://medium.com/capital-one-developers/microservices-when-to-react-vs-orchestrate-c6b18308a14c" TargetMode="External"/><Relationship Id="rId7" Type="http://schemas.openxmlformats.org/officeDocument/2006/relationships/hyperlink" Target="https://github.com/andy9876/MachineLearningReactiveBPM" TargetMode="External"/><Relationship Id="rId2" Type="http://schemas.openxmlformats.org/officeDocument/2006/relationships/hyperlink" Target="https://medium.com/capital-one-tech/leveraging-akka-and-machine-learning-in-a-reactive-microservices-architecture-57b2da0c949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edium.com/capital-one-tech/using-machine-learning-and-open-source-bpm-in-a-reactive-microservices-architecture-96bb8dc9e962" TargetMode="External"/><Relationship Id="rId5" Type="http://schemas.openxmlformats.org/officeDocument/2006/relationships/hyperlink" Target="https://medium.com/capital-one-developers/comparing-and-contrasting-open-source-bpm-projects-196833f23391" TargetMode="External"/><Relationship Id="rId4" Type="http://schemas.openxmlformats.org/officeDocument/2006/relationships/hyperlink" Target="https://medium.com/capital-one-developers/building-microservices-a-reactive-framework-comparison-fb49d8f3c8f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FC9D7BB-309F-6C48-8BD9-D256072B4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927" y="2293592"/>
            <a:ext cx="8169022" cy="1371808"/>
          </a:xfrm>
        </p:spPr>
        <p:txBody>
          <a:bodyPr/>
          <a:lstStyle/>
          <a:p>
            <a:r>
              <a:rPr lang="en-US" dirty="0"/>
              <a:t>A modern dilemma: When to use to a Rules Engine vs. Machine Learning</a:t>
            </a:r>
          </a:p>
          <a:p>
            <a:endParaRPr lang="en-US" dirty="0"/>
          </a:p>
          <a:p>
            <a:pPr>
              <a:defRPr/>
            </a:pPr>
            <a:r>
              <a:rPr lang="en-US" sz="1200" dirty="0"/>
              <a:t>Andy Bonham, Distinguished Engineer &amp; Architect, Capital One</a:t>
            </a:r>
          </a:p>
        </p:txBody>
      </p:sp>
    </p:spTree>
    <p:extLst>
      <p:ext uri="{BB962C8B-B14F-4D97-AF65-F5344CB8AC3E}">
        <p14:creationId xmlns:p14="http://schemas.microsoft.com/office/powerpoint/2010/main" val="368475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93CE2C-5899-4077-864D-A52469051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779" y="416571"/>
            <a:ext cx="8197998" cy="629447"/>
          </a:xfrm>
        </p:spPr>
        <p:txBody>
          <a:bodyPr/>
          <a:lstStyle/>
          <a:p>
            <a:r>
              <a:rPr lang="en-US" sz="2400" dirty="0"/>
              <a:t>There are different ways to implement business logic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1EE9B2-8411-4FC3-9BFE-D2756B88EE3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69316" y="2212182"/>
            <a:ext cx="2344993" cy="495138"/>
          </a:xfrm>
        </p:spPr>
        <p:txBody>
          <a:bodyPr/>
          <a:lstStyle/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Application Code</a:t>
            </a:r>
          </a:p>
        </p:txBody>
      </p:sp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188FE3C-B12E-496F-9108-10FEFF2BF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16" y="885795"/>
            <a:ext cx="2344993" cy="132638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30952A-40F3-4B07-A8C2-1D9F96F90A95}"/>
              </a:ext>
            </a:extLst>
          </p:cNvPr>
          <p:cNvSpPr txBox="1">
            <a:spLocks/>
          </p:cNvSpPr>
          <p:nvPr/>
        </p:nvSpPr>
        <p:spPr>
          <a:xfrm>
            <a:off x="3463201" y="3139421"/>
            <a:ext cx="2155722" cy="499602"/>
          </a:xfrm>
          <a:prstGeom prst="rect">
            <a:avLst/>
          </a:prstGeom>
        </p:spPr>
        <p:txBody>
          <a:bodyPr lIns="0"/>
          <a:lstStyle>
            <a:lvl1pPr marL="0" indent="0" algn="l" defTabSz="457200" rtl="0" eaLnBrk="1" latinLnBrk="0" hangingPunct="1">
              <a:spcBef>
                <a:spcPts val="600"/>
              </a:spcBef>
              <a:buClr>
                <a:srgbClr val="D3002D"/>
              </a:buClr>
              <a:buFontTx/>
              <a:buNone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14350" indent="-168275" algn="l" defTabSz="457200" rtl="0" eaLnBrk="1" latinLnBrk="0" hangingPunct="1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796925" indent="-168275" algn="l" defTabSz="457200" rtl="0" eaLnBrk="1" latinLnBrk="0" hangingPunct="1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085850" indent="-168275" algn="l" defTabSz="457200" rtl="0" eaLnBrk="1" latinLnBrk="0" hangingPunct="1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Decision Table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96C604-93D0-4589-AF33-4629AA98B424}"/>
              </a:ext>
            </a:extLst>
          </p:cNvPr>
          <p:cNvSpPr txBox="1">
            <a:spLocks/>
          </p:cNvSpPr>
          <p:nvPr/>
        </p:nvSpPr>
        <p:spPr>
          <a:xfrm>
            <a:off x="6984735" y="3890051"/>
            <a:ext cx="1989949" cy="536977"/>
          </a:xfrm>
          <a:prstGeom prst="rect">
            <a:avLst/>
          </a:prstGeom>
        </p:spPr>
        <p:txBody>
          <a:bodyPr lIns="0"/>
          <a:lstStyle>
            <a:lvl1pPr marL="0" indent="0" algn="l" defTabSz="457200" rtl="0" eaLnBrk="1" latinLnBrk="0" hangingPunct="1">
              <a:spcBef>
                <a:spcPts val="600"/>
              </a:spcBef>
              <a:buClr>
                <a:srgbClr val="D3002D"/>
              </a:buClr>
              <a:buFontTx/>
              <a:buNone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14350" indent="-168275" algn="l" defTabSz="457200" rtl="0" eaLnBrk="1" latinLnBrk="0" hangingPunct="1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796925" indent="-168275" algn="l" defTabSz="457200" rtl="0" eaLnBrk="1" latinLnBrk="0" hangingPunct="1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085850" indent="-168275" algn="l" defTabSz="457200" rtl="0" eaLnBrk="1" latinLnBrk="0" hangingPunct="1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Rules Engine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7274FB21-D61A-471B-872A-0A685089A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9316"/>
              </p:ext>
            </p:extLst>
          </p:nvPr>
        </p:nvGraphicFramePr>
        <p:xfrm>
          <a:off x="2749131" y="1576161"/>
          <a:ext cx="3365517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518">
                  <a:extLst>
                    <a:ext uri="{9D8B030D-6E8A-4147-A177-3AD203B41FA5}">
                      <a16:colId xmlns:a16="http://schemas.microsoft.com/office/drawing/2014/main" val="924742927"/>
                    </a:ext>
                  </a:extLst>
                </a:gridCol>
                <a:gridCol w="1160518">
                  <a:extLst>
                    <a:ext uri="{9D8B030D-6E8A-4147-A177-3AD203B41FA5}">
                      <a16:colId xmlns:a16="http://schemas.microsoft.com/office/drawing/2014/main" val="443580923"/>
                    </a:ext>
                  </a:extLst>
                </a:gridCol>
                <a:gridCol w="1044481">
                  <a:extLst>
                    <a:ext uri="{9D8B030D-6E8A-4147-A177-3AD203B41FA5}">
                      <a16:colId xmlns:a16="http://schemas.microsoft.com/office/drawing/2014/main" val="1926515953"/>
                    </a:ext>
                  </a:extLst>
                </a:gridCol>
              </a:tblGrid>
              <a:tr h="144527">
                <a:tc>
                  <a:txBody>
                    <a:bodyPr/>
                    <a:lstStyle/>
                    <a:p>
                      <a:r>
                        <a:rPr lang="en-US" sz="1000" dirty="0"/>
                        <a:t>Condition 1</a:t>
                      </a:r>
                    </a:p>
                    <a:p>
                      <a:r>
                        <a:rPr lang="en-US" sz="1000" dirty="0" err="1"/>
                        <a:t>HadSpeeding</a:t>
                      </a:r>
                      <a:r>
                        <a:rPr lang="en-US" sz="1000" dirty="0"/>
                        <a:t> Ticket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Condition 2</a:t>
                      </a:r>
                    </a:p>
                    <a:p>
                      <a:r>
                        <a:rPr lang="en-US" sz="1000" dirty="0" err="1"/>
                        <a:t>HadAccident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Action</a:t>
                      </a:r>
                    </a:p>
                    <a:p>
                      <a:r>
                        <a:rPr lang="en-US" sz="1000" dirty="0"/>
                        <a:t>Set Discount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749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424362"/>
                  </a:ext>
                </a:extLst>
              </a:tr>
              <a:tr h="145554">
                <a:tc>
                  <a:txBody>
                    <a:bodyPr/>
                    <a:lstStyle/>
                    <a:p>
                      <a:r>
                        <a:rPr lang="en-US" sz="100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111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959415"/>
                  </a:ext>
                </a:extLst>
              </a:tr>
              <a:tr h="145554">
                <a:tc>
                  <a:txBody>
                    <a:bodyPr/>
                    <a:lstStyle/>
                    <a:p>
                      <a:r>
                        <a:rPr lang="en-US" sz="100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714394"/>
                  </a:ext>
                </a:extLst>
              </a:tr>
            </a:tbl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5EE744-04E4-48AC-8015-0B1DD53ABA45}"/>
              </a:ext>
            </a:extLst>
          </p:cNvPr>
          <p:cNvSpPr/>
          <p:nvPr/>
        </p:nvSpPr>
        <p:spPr>
          <a:xfrm>
            <a:off x="6654208" y="2513913"/>
            <a:ext cx="427704" cy="2931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rule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30CEA7-F68F-48F7-B409-5750091C8EF1}"/>
              </a:ext>
            </a:extLst>
          </p:cNvPr>
          <p:cNvSpPr/>
          <p:nvPr/>
        </p:nvSpPr>
        <p:spPr>
          <a:xfrm>
            <a:off x="7442676" y="2992859"/>
            <a:ext cx="427704" cy="2931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rule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62F027B-99D7-445E-B7C6-8818FEA4914B}"/>
              </a:ext>
            </a:extLst>
          </p:cNvPr>
          <p:cNvSpPr/>
          <p:nvPr/>
        </p:nvSpPr>
        <p:spPr>
          <a:xfrm>
            <a:off x="7380421" y="1950207"/>
            <a:ext cx="427704" cy="2931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rule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13FB78E-1319-4A5E-A2C9-ACDFB2A2E0B9}"/>
              </a:ext>
            </a:extLst>
          </p:cNvPr>
          <p:cNvSpPr/>
          <p:nvPr/>
        </p:nvSpPr>
        <p:spPr>
          <a:xfrm>
            <a:off x="8152253" y="2129675"/>
            <a:ext cx="556524" cy="2931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result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702ABD-C9FA-4AAC-A8CA-8E5AD2A2DBA0}"/>
              </a:ext>
            </a:extLst>
          </p:cNvPr>
          <p:cNvSpPr/>
          <p:nvPr/>
        </p:nvSpPr>
        <p:spPr>
          <a:xfrm>
            <a:off x="8152253" y="2807037"/>
            <a:ext cx="556524" cy="2931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result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9E1C484-2203-4A7C-AD45-67E857F6E40C}"/>
              </a:ext>
            </a:extLst>
          </p:cNvPr>
          <p:cNvCxnSpPr>
            <a:stCxn id="13" idx="3"/>
            <a:endCxn id="21" idx="1"/>
          </p:cNvCxnSpPr>
          <p:nvPr/>
        </p:nvCxnSpPr>
        <p:spPr>
          <a:xfrm>
            <a:off x="7081912" y="2660475"/>
            <a:ext cx="360764" cy="4789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A995548-F924-4E1A-BB54-9E1846AF1E43}"/>
              </a:ext>
            </a:extLst>
          </p:cNvPr>
          <p:cNvCxnSpPr>
            <a:cxnSpLocks/>
            <a:stCxn id="13" idx="3"/>
            <a:endCxn id="22" idx="1"/>
          </p:cNvCxnSpPr>
          <p:nvPr/>
        </p:nvCxnSpPr>
        <p:spPr>
          <a:xfrm flipV="1">
            <a:off x="7081912" y="2096769"/>
            <a:ext cx="298509" cy="5637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0C43AAF-D09C-43FC-A459-60EECA74B0A7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>
          <a:xfrm>
            <a:off x="7808125" y="2096769"/>
            <a:ext cx="344128" cy="179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96AF2C9-A37C-4AE9-9EBE-8A01348869D1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>
          <a:xfrm flipV="1">
            <a:off x="7870380" y="2953599"/>
            <a:ext cx="281873" cy="1858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90FAEB1-9993-49B0-B84F-6CED0D2206FE}"/>
              </a:ext>
            </a:extLst>
          </p:cNvPr>
          <p:cNvSpPr/>
          <p:nvPr/>
        </p:nvSpPr>
        <p:spPr>
          <a:xfrm>
            <a:off x="8152253" y="1730814"/>
            <a:ext cx="556524" cy="2931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result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40A0723C-81C9-497C-BADE-DF27949EF1FA}"/>
              </a:ext>
            </a:extLst>
          </p:cNvPr>
          <p:cNvSpPr/>
          <p:nvPr/>
        </p:nvSpPr>
        <p:spPr>
          <a:xfrm>
            <a:off x="8152253" y="3218345"/>
            <a:ext cx="556524" cy="2931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result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6E607B4-CE1D-4A4D-B687-820EC3851D79}"/>
              </a:ext>
            </a:extLst>
          </p:cNvPr>
          <p:cNvCxnSpPr>
            <a:cxnSpLocks/>
            <a:stCxn id="22" idx="3"/>
            <a:endCxn id="58" idx="1"/>
          </p:cNvCxnSpPr>
          <p:nvPr/>
        </p:nvCxnSpPr>
        <p:spPr>
          <a:xfrm flipV="1">
            <a:off x="7808125" y="1877376"/>
            <a:ext cx="344128" cy="2193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B638FAD-EA52-4BA4-9920-F8B0498DEC92}"/>
              </a:ext>
            </a:extLst>
          </p:cNvPr>
          <p:cNvCxnSpPr>
            <a:cxnSpLocks/>
            <a:stCxn id="21" idx="3"/>
            <a:endCxn id="59" idx="1"/>
          </p:cNvCxnSpPr>
          <p:nvPr/>
        </p:nvCxnSpPr>
        <p:spPr>
          <a:xfrm>
            <a:off x="7870380" y="3139421"/>
            <a:ext cx="281873" cy="2254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555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7A4CC29-B6AF-43AB-98FC-A041CFE94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779" y="416571"/>
            <a:ext cx="8197998" cy="629447"/>
          </a:xfrm>
        </p:spPr>
        <p:txBody>
          <a:bodyPr/>
          <a:lstStyle/>
          <a:p>
            <a:r>
              <a:rPr lang="en-US" sz="2400" dirty="0"/>
              <a:t>Each business logic approach is a fit for a certain rate of change and complexity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62BA9B-1062-4AED-AD95-C122A143E95E}"/>
              </a:ext>
            </a:extLst>
          </p:cNvPr>
          <p:cNvSpPr/>
          <p:nvPr/>
        </p:nvSpPr>
        <p:spPr>
          <a:xfrm>
            <a:off x="1124657" y="1292250"/>
            <a:ext cx="6046959" cy="25944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0F729E-4D26-4319-A281-7B28519DA718}"/>
              </a:ext>
            </a:extLst>
          </p:cNvPr>
          <p:cNvCxnSpPr>
            <a:stCxn id="2" idx="1"/>
            <a:endCxn id="2" idx="3"/>
          </p:cNvCxnSpPr>
          <p:nvPr/>
        </p:nvCxnSpPr>
        <p:spPr>
          <a:xfrm>
            <a:off x="1124657" y="2589474"/>
            <a:ext cx="604695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28D115-0FE3-48AA-8B05-F1E8CA7E25A9}"/>
              </a:ext>
            </a:extLst>
          </p:cNvPr>
          <p:cNvCxnSpPr>
            <a:cxnSpLocks/>
            <a:stCxn id="2" idx="0"/>
            <a:endCxn id="2" idx="2"/>
          </p:cNvCxnSpPr>
          <p:nvPr/>
        </p:nvCxnSpPr>
        <p:spPr>
          <a:xfrm>
            <a:off x="4148137" y="1292250"/>
            <a:ext cx="0" cy="259444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319426B-7A6D-4F79-B846-D33B9D5D16BB}"/>
              </a:ext>
            </a:extLst>
          </p:cNvPr>
          <p:cNvSpPr txBox="1"/>
          <p:nvPr/>
        </p:nvSpPr>
        <p:spPr>
          <a:xfrm rot="16200000">
            <a:off x="-361945" y="2532853"/>
            <a:ext cx="2459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Decision Complexity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844FDA-0BAC-448E-B6CA-9188B6F6C6A5}"/>
              </a:ext>
            </a:extLst>
          </p:cNvPr>
          <p:cNvSpPr txBox="1"/>
          <p:nvPr/>
        </p:nvSpPr>
        <p:spPr>
          <a:xfrm>
            <a:off x="1418156" y="3931796"/>
            <a:ext cx="3667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Rate of Change in Decisions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AFB847F-017A-484E-825A-803BF2C841BE}"/>
              </a:ext>
            </a:extLst>
          </p:cNvPr>
          <p:cNvCxnSpPr/>
          <p:nvPr/>
        </p:nvCxnSpPr>
        <p:spPr>
          <a:xfrm flipV="1">
            <a:off x="867720" y="1352707"/>
            <a:ext cx="0" cy="5365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5BC245-CC35-463E-A2B1-90E62D60A8F7}"/>
              </a:ext>
            </a:extLst>
          </p:cNvPr>
          <p:cNvCxnSpPr>
            <a:cxnSpLocks/>
          </p:cNvCxnSpPr>
          <p:nvPr/>
        </p:nvCxnSpPr>
        <p:spPr>
          <a:xfrm flipV="1">
            <a:off x="4178960" y="4101073"/>
            <a:ext cx="2440994" cy="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C01BEC3-D03D-44D5-BEC5-6D00817A9CE1}"/>
              </a:ext>
            </a:extLst>
          </p:cNvPr>
          <p:cNvSpPr txBox="1"/>
          <p:nvPr/>
        </p:nvSpPr>
        <p:spPr>
          <a:xfrm>
            <a:off x="4235797" y="2097021"/>
            <a:ext cx="26443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Business Rules Management System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14983D-1660-4A54-8C04-5AB338A60F69}"/>
              </a:ext>
            </a:extLst>
          </p:cNvPr>
          <p:cNvSpPr txBox="1"/>
          <p:nvPr/>
        </p:nvSpPr>
        <p:spPr>
          <a:xfrm>
            <a:off x="1437944" y="3188636"/>
            <a:ext cx="18287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Application Code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045012-4EEE-409F-A5B8-88ED4113C436}"/>
              </a:ext>
            </a:extLst>
          </p:cNvPr>
          <p:cNvSpPr txBox="1"/>
          <p:nvPr/>
        </p:nvSpPr>
        <p:spPr>
          <a:xfrm>
            <a:off x="4178960" y="3601468"/>
            <a:ext cx="11259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Decision Table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700AAB9-15D2-4133-9728-F0DF05EB3F7B}"/>
              </a:ext>
            </a:extLst>
          </p:cNvPr>
          <p:cNvCxnSpPr>
            <a:cxnSpLocks/>
          </p:cNvCxnSpPr>
          <p:nvPr/>
        </p:nvCxnSpPr>
        <p:spPr>
          <a:xfrm>
            <a:off x="1124657" y="1863500"/>
            <a:ext cx="4641353" cy="20001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0A2D505-89A9-412B-BA02-20BA7C36AC73}"/>
              </a:ext>
            </a:extLst>
          </p:cNvPr>
          <p:cNvCxnSpPr>
            <a:cxnSpLocks/>
          </p:cNvCxnSpPr>
          <p:nvPr/>
        </p:nvCxnSpPr>
        <p:spPr>
          <a:xfrm flipV="1">
            <a:off x="3276596" y="2343242"/>
            <a:ext cx="344133" cy="3588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34C4448-4FEC-4193-925D-E75C3FCA3104}"/>
              </a:ext>
            </a:extLst>
          </p:cNvPr>
          <p:cNvSpPr txBox="1"/>
          <p:nvPr/>
        </p:nvSpPr>
        <p:spPr>
          <a:xfrm>
            <a:off x="2809873" y="2257940"/>
            <a:ext cx="751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Use rules</a:t>
            </a:r>
          </a:p>
        </p:txBody>
      </p:sp>
    </p:spTree>
    <p:extLst>
      <p:ext uri="{BB962C8B-B14F-4D97-AF65-F5344CB8AC3E}">
        <p14:creationId xmlns:p14="http://schemas.microsoft.com/office/powerpoint/2010/main" val="2959139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313" y="338108"/>
            <a:ext cx="8197998" cy="900755"/>
          </a:xfrm>
        </p:spPr>
        <p:txBody>
          <a:bodyPr/>
          <a:lstStyle/>
          <a:p>
            <a:r>
              <a:rPr lang="en-US" sz="2400" dirty="0"/>
              <a:t>What are some of the things you can do with a Business Rules Management System?</a:t>
            </a:r>
          </a:p>
        </p:txBody>
      </p:sp>
      <p:pic>
        <p:nvPicPr>
          <p:cNvPr id="6" name="Picture 5" descr="A picture containing chain, ware, necklace&#10;&#10;Description automatically generated">
            <a:extLst>
              <a:ext uri="{FF2B5EF4-FFF2-40B4-BE49-F238E27FC236}">
                <a16:creationId xmlns:a16="http://schemas.microsoft.com/office/drawing/2014/main" id="{3AB6659D-4FFA-46BB-85BD-DAF4C2C2A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323" y="1098755"/>
            <a:ext cx="4551354" cy="316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89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D90840EA-7C03-4EE5-866F-FD092A2A3120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44370" y="152307"/>
            <a:ext cx="4268787" cy="342900"/>
          </a:xfrm>
          <a:prstGeom prst="rect">
            <a:avLst/>
          </a:prstGeom>
          <a:solidFill>
            <a:srgbClr val="0033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cs typeface="Arial" charset="0"/>
              </a:rPr>
              <a:t>Rule Authoring</a:t>
            </a:r>
          </a:p>
        </p:txBody>
      </p:sp>
      <p:sp>
        <p:nvSpPr>
          <p:cNvPr id="10" name="Rectangle 62">
            <a:extLst>
              <a:ext uri="{FF2B5EF4-FFF2-40B4-BE49-F238E27FC236}">
                <a16:creationId xmlns:a16="http://schemas.microsoft.com/office/drawing/2014/main" id="{7781CA3B-0388-40D4-8661-BF9B52EE2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81" y="485321"/>
            <a:ext cx="2590800" cy="24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4300" indent="-1143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en-US" altLang="en-US" sz="800" dirty="0"/>
              <a:t>Out of the box 4</a:t>
            </a:r>
            <a:r>
              <a:rPr lang="en-US" altLang="en-US" sz="800" baseline="30000" dirty="0"/>
              <a:t>th</a:t>
            </a:r>
            <a:r>
              <a:rPr lang="en-US" altLang="en-US" sz="800" dirty="0"/>
              <a:t> generation rule language</a:t>
            </a:r>
          </a:p>
          <a:p>
            <a:pPr algn="l">
              <a:buFontTx/>
              <a:buChar char="•"/>
            </a:pPr>
            <a:r>
              <a:rPr lang="en-US" altLang="en-US" sz="800" dirty="0"/>
              <a:t>Build a Domain Specific Language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Auto-syntax completion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Case statements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Dynamic and Static Decision Tables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Decision Tree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Excel based rule authoring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Expression Builder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For each loops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Functions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If Then Else Statements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Integrated Development Environment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Metadata Type Declaration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Neural Networks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Object Model Builder and Imports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Override/exclude rules</a:t>
            </a:r>
          </a:p>
        </p:txBody>
      </p:sp>
      <p:grpSp>
        <p:nvGrpSpPr>
          <p:cNvPr id="12" name="Group 87">
            <a:extLst>
              <a:ext uri="{FF2B5EF4-FFF2-40B4-BE49-F238E27FC236}">
                <a16:creationId xmlns:a16="http://schemas.microsoft.com/office/drawing/2014/main" id="{A22063FF-6755-4888-AB4C-5D559892C1D2}"/>
              </a:ext>
            </a:extLst>
          </p:cNvPr>
          <p:cNvGrpSpPr>
            <a:grpSpLocks/>
          </p:cNvGrpSpPr>
          <p:nvPr/>
        </p:nvGrpSpPr>
        <p:grpSpPr bwMode="auto">
          <a:xfrm>
            <a:off x="4587772" y="145330"/>
            <a:ext cx="2725737" cy="2589215"/>
            <a:chOff x="2953" y="-2064"/>
            <a:chExt cx="1717" cy="1631"/>
          </a:xfrm>
        </p:grpSpPr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640ECF40-6AF4-404D-8A55-9407582AFD6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3026" y="-2064"/>
              <a:ext cx="1200" cy="240"/>
            </a:xfrm>
            <a:prstGeom prst="rect">
              <a:avLst/>
            </a:prstGeom>
            <a:solidFill>
              <a:srgbClr val="00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9pPr>
            </a:lstStyle>
            <a:p>
              <a:r>
                <a:rPr lang="en-US" altLang="en-US" sz="1400" b="1" dirty="0">
                  <a:solidFill>
                    <a:schemeClr val="bg1"/>
                  </a:solidFill>
                  <a:cs typeface="Arial" charset="0"/>
                </a:rPr>
                <a:t>Rule Management</a:t>
              </a:r>
            </a:p>
          </p:txBody>
        </p:sp>
        <p:sp>
          <p:nvSpPr>
            <p:cNvPr id="14" name="Rectangle 89">
              <a:extLst>
                <a:ext uri="{FF2B5EF4-FFF2-40B4-BE49-F238E27FC236}">
                  <a16:creationId xmlns:a16="http://schemas.microsoft.com/office/drawing/2014/main" id="{8F1E2350-6EF8-4DD0-B144-38889C73E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" y="-1825"/>
              <a:ext cx="1717" cy="1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14300" indent="-114300"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1pPr>
              <a:lvl2pPr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9pPr>
            </a:lstStyle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en-US" altLang="en-US" sz="800" dirty="0">
                  <a:cs typeface="Arial" charset="0"/>
                </a:rPr>
                <a:t>Audit Collection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en-US" altLang="en-US" sz="800" dirty="0">
                  <a:cs typeface="Arial" charset="0"/>
                </a:rPr>
                <a:t>Business User UI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en-US" altLang="en-US" sz="800" dirty="0">
                  <a:cs typeface="Arial" charset="0"/>
                </a:rPr>
                <a:t>Cross Reference Browser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en-US" altLang="en-US" sz="800" dirty="0">
                  <a:cs typeface="Arial" charset="0"/>
                </a:rPr>
                <a:t>Detailed Component Search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en-US" altLang="en-US" sz="800" dirty="0">
                  <a:cs typeface="Arial" charset="0"/>
                </a:rPr>
                <a:t>Lifecycle Management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en-US" altLang="en-US" sz="800" dirty="0">
                  <a:cs typeface="Arial" charset="0"/>
                </a:rPr>
                <a:t>Rule Repository</a:t>
              </a:r>
            </a:p>
            <a:p>
              <a:pPr algn="l">
                <a:buFontTx/>
                <a:buChar char="•"/>
              </a:pPr>
              <a:r>
                <a:rPr lang="en-US" altLang="en-US" sz="800" dirty="0">
                  <a:cs typeface="Arial" charset="0"/>
                </a:rPr>
                <a:t>Parallel Development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en-US" altLang="en-US" sz="800" dirty="0">
                  <a:cs typeface="Arial" charset="0"/>
                </a:rPr>
                <a:t>Performance Profiling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en-US" altLang="en-US" sz="800" dirty="0">
                  <a:cs typeface="Arial" charset="0"/>
                </a:rPr>
                <a:t>Performance Reporting</a:t>
              </a:r>
            </a:p>
            <a:p>
              <a:pPr algn="l">
                <a:buFontTx/>
                <a:buChar char="•"/>
              </a:pPr>
              <a:r>
                <a:rPr lang="en-US" altLang="en-US" sz="800" dirty="0">
                  <a:cs typeface="Arial" charset="0"/>
                </a:rPr>
                <a:t>Revision Locking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en-US" altLang="en-US" sz="800" dirty="0">
                  <a:cs typeface="Arial" charset="0"/>
                </a:rPr>
                <a:t>Rule Project Report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en-US" altLang="en-US" sz="800" dirty="0">
                  <a:cs typeface="Arial" charset="0"/>
                </a:rPr>
                <a:t>Built-in support for GIT</a:t>
              </a:r>
            </a:p>
            <a:p>
              <a:pPr algn="l">
                <a:buFontTx/>
                <a:buChar char="•"/>
              </a:pPr>
              <a:r>
                <a:rPr lang="en-US" altLang="en-US" sz="800" dirty="0">
                  <a:cs typeface="Arial" charset="0"/>
                </a:rPr>
                <a:t>Version Control System Integration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en-US" altLang="en-US" sz="800" dirty="0">
                  <a:cs typeface="Arial" charset="0"/>
                </a:rPr>
                <a:t>Visual Compare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en-US" altLang="en-US" sz="800" dirty="0">
                  <a:cs typeface="Arial" charset="0"/>
                </a:rPr>
                <a:t>Visual Execution Path</a:t>
              </a:r>
            </a:p>
          </p:txBody>
        </p:sp>
      </p:grpSp>
      <p:sp>
        <p:nvSpPr>
          <p:cNvPr id="17" name="Rectangle 11">
            <a:extLst>
              <a:ext uri="{FF2B5EF4-FFF2-40B4-BE49-F238E27FC236}">
                <a16:creationId xmlns:a16="http://schemas.microsoft.com/office/drawing/2014/main" id="{6AF5523B-BEA9-4019-BB41-07C890732521}"/>
              </a:ext>
            </a:extLst>
          </p:cNvPr>
          <p:cNvSpPr>
            <a:spLocks noChangeArrowheads="1"/>
          </p:cNvSpPr>
          <p:nvPr/>
        </p:nvSpPr>
        <p:spPr bwMode="black">
          <a:xfrm>
            <a:off x="6877263" y="150803"/>
            <a:ext cx="1905000" cy="3810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cs typeface="Arial" charset="0"/>
              </a:rPr>
              <a:t>Code Verification &amp; Validation</a:t>
            </a:r>
          </a:p>
        </p:txBody>
      </p:sp>
      <p:sp>
        <p:nvSpPr>
          <p:cNvPr id="18" name="Rectangle 77">
            <a:extLst>
              <a:ext uri="{FF2B5EF4-FFF2-40B4-BE49-F238E27FC236}">
                <a16:creationId xmlns:a16="http://schemas.microsoft.com/office/drawing/2014/main" id="{F290490A-C134-4565-8590-AB0426B7F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263" y="545047"/>
            <a:ext cx="2133600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300" indent="-1143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Breakpoints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Complex Rule Identification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Duplicate rules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Logical loops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Malformed constructs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Missing rules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Real-time Syntax Checker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Rule Collision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Traces</a:t>
            </a:r>
          </a:p>
          <a:p>
            <a:pPr algn="l">
              <a:buFontTx/>
              <a:buChar char="•"/>
            </a:pPr>
            <a:r>
              <a:rPr lang="en-US" altLang="en-US" sz="800" dirty="0">
                <a:cs typeface="Arial" charset="0"/>
              </a:rPr>
              <a:t>Unreachable rules</a:t>
            </a:r>
          </a:p>
          <a:p>
            <a:pPr algn="l">
              <a:buFontTx/>
              <a:buChar char="•"/>
            </a:pPr>
            <a:r>
              <a:rPr lang="en-US" altLang="en-US" sz="800" dirty="0">
                <a:cs typeface="Arial" charset="0"/>
              </a:rPr>
              <a:t>Watches</a:t>
            </a:r>
          </a:p>
        </p:txBody>
      </p:sp>
      <p:sp>
        <p:nvSpPr>
          <p:cNvPr id="19" name="Rectangle 62">
            <a:extLst>
              <a:ext uri="{FF2B5EF4-FFF2-40B4-BE49-F238E27FC236}">
                <a16:creationId xmlns:a16="http://schemas.microsoft.com/office/drawing/2014/main" id="{3990CFD3-65E3-4305-B81D-194357A12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8014" y="497384"/>
            <a:ext cx="2497138" cy="228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4300" indent="-1143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Pattern Based Rule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Rule effective and expiration dates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Rule Premise Inheritance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Rule priority/sequencing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Rule Set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Rule Templates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Scorecards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Technical Rule or Guided Rule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Type Declaration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Variables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Visual Decision Tree Navigation 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Visual Decision Path View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Visual Rule Flow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Web Service Wizard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While / Until loops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5199A5-3A07-4F1E-8A72-66C1E9C8B576}"/>
              </a:ext>
            </a:extLst>
          </p:cNvPr>
          <p:cNvSpPr>
            <a:spLocks noChangeArrowheads="1"/>
          </p:cNvSpPr>
          <p:nvPr/>
        </p:nvSpPr>
        <p:spPr bwMode="black">
          <a:xfrm>
            <a:off x="6893033" y="2916895"/>
            <a:ext cx="1905000" cy="3810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cs typeface="Arial" charset="0"/>
              </a:rPr>
              <a:t>Event Processing</a:t>
            </a:r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6BDB32CC-EEE2-4BF1-BD98-F7AC201847F5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681328" y="2918868"/>
            <a:ext cx="1905000" cy="3810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cs typeface="Arial" charset="0"/>
              </a:rPr>
              <a:t>Rule Execution &amp; Integration</a:t>
            </a:r>
          </a:p>
        </p:txBody>
      </p:sp>
      <p:sp>
        <p:nvSpPr>
          <p:cNvPr id="30" name="Rectangle 36">
            <a:extLst>
              <a:ext uri="{FF2B5EF4-FFF2-40B4-BE49-F238E27FC236}">
                <a16:creationId xmlns:a16="http://schemas.microsoft.com/office/drawing/2014/main" id="{F3A92A23-586C-4682-9188-1BBDB2E6A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327" y="3322547"/>
            <a:ext cx="205740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4300" indent="-1143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en-US" altLang="en-US" sz="800" dirty="0"/>
              <a:t>Caching</a:t>
            </a:r>
          </a:p>
          <a:p>
            <a:pPr algn="l">
              <a:buFontTx/>
              <a:buChar char="•"/>
            </a:pPr>
            <a:r>
              <a:rPr lang="en-US" altLang="en-US" sz="800" dirty="0"/>
              <a:t>Inferencing</a:t>
            </a:r>
          </a:p>
          <a:p>
            <a:pPr algn="l">
              <a:buFontTx/>
              <a:buChar char="•"/>
            </a:pPr>
            <a:r>
              <a:rPr lang="en-US" altLang="en-US" sz="800" dirty="0"/>
              <a:t>PMML / PFA</a:t>
            </a:r>
          </a:p>
          <a:p>
            <a:pPr algn="l">
              <a:buFontTx/>
              <a:buChar char="•"/>
            </a:pPr>
            <a:r>
              <a:rPr lang="en-US" altLang="en-US" sz="800" dirty="0"/>
              <a:t>Rule Engine API</a:t>
            </a:r>
          </a:p>
          <a:p>
            <a:pPr algn="l">
              <a:buFontTx/>
              <a:buChar char="•"/>
            </a:pPr>
            <a:r>
              <a:rPr lang="en-US" altLang="en-US" sz="800" dirty="0"/>
              <a:t>Run-time monitoring</a:t>
            </a:r>
          </a:p>
          <a:p>
            <a:pPr algn="l">
              <a:buFontTx/>
              <a:buChar char="•"/>
            </a:pPr>
            <a:r>
              <a:rPr lang="en-US" altLang="en-US" sz="800" dirty="0"/>
              <a:t>Sequential Execution</a:t>
            </a:r>
          </a:p>
          <a:p>
            <a:pPr algn="l">
              <a:buFontTx/>
              <a:buChar char="•"/>
            </a:pPr>
            <a:r>
              <a:rPr lang="en-US" altLang="en-US" sz="800" dirty="0"/>
              <a:t>Stateful / Stateless</a:t>
            </a:r>
          </a:p>
          <a:p>
            <a:pPr algn="l">
              <a:buFontTx/>
              <a:buChar char="•"/>
            </a:pPr>
            <a:r>
              <a:rPr lang="en-US" altLang="en-US" sz="800" dirty="0"/>
              <a:t>Compiled Sequential Execution</a:t>
            </a: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26335C4E-6666-4768-A2CC-8D1D6FB78B75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38175" y="2911504"/>
            <a:ext cx="1905000" cy="3810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cs typeface="Arial" charset="0"/>
              </a:rPr>
              <a:t>Rule Testing &amp; Security</a:t>
            </a:r>
          </a:p>
        </p:txBody>
      </p:sp>
      <p:sp>
        <p:nvSpPr>
          <p:cNvPr id="32" name="Rectangle 51">
            <a:extLst>
              <a:ext uri="{FF2B5EF4-FFF2-40B4-BE49-F238E27FC236}">
                <a16:creationId xmlns:a16="http://schemas.microsoft.com/office/drawing/2014/main" id="{03495A61-7578-42A3-B542-63846A810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78" y="3318376"/>
            <a:ext cx="2057400" cy="100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300" indent="-1143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en-US" altLang="en-US" sz="800" dirty="0"/>
              <a:t>Ability to secure rule elements</a:t>
            </a:r>
          </a:p>
          <a:p>
            <a:pPr algn="l">
              <a:buFontTx/>
              <a:buChar char="•"/>
            </a:pPr>
            <a:r>
              <a:rPr lang="en-US" altLang="en-US" sz="800" dirty="0"/>
              <a:t>Active Directory integration</a:t>
            </a:r>
            <a:endParaRPr lang="en-US" altLang="en-US" sz="800" dirty="0">
              <a:cs typeface="Arial" charset="0"/>
            </a:endParaRPr>
          </a:p>
          <a:p>
            <a:pPr algn="l">
              <a:buFontTx/>
              <a:buChar char="•"/>
            </a:pPr>
            <a:r>
              <a:rPr lang="en-US" altLang="en-US" sz="800" dirty="0">
                <a:cs typeface="Arial" charset="0"/>
              </a:rPr>
              <a:t>Automated Test Case Execution</a:t>
            </a:r>
          </a:p>
          <a:p>
            <a:pPr algn="l">
              <a:buFontTx/>
              <a:buChar char="•"/>
            </a:pPr>
            <a:r>
              <a:rPr lang="en-US" altLang="en-US" sz="800" dirty="0">
                <a:cs typeface="Arial" charset="0"/>
              </a:rPr>
              <a:t>Automated Test Case Reporting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Regression Testing</a:t>
            </a:r>
          </a:p>
          <a:p>
            <a:pPr algn="l">
              <a:buFontTx/>
              <a:buChar char="•"/>
            </a:pPr>
            <a:r>
              <a:rPr lang="en-US" altLang="en-US" sz="800" dirty="0"/>
              <a:t>Role based security</a:t>
            </a:r>
            <a:endParaRPr lang="en-US" altLang="en-US" sz="800" dirty="0">
              <a:cs typeface="Arial" charset="0"/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Test Case Creation and Repository</a:t>
            </a:r>
          </a:p>
        </p:txBody>
      </p:sp>
      <p:sp>
        <p:nvSpPr>
          <p:cNvPr id="33" name="Rectangle 77">
            <a:extLst>
              <a:ext uri="{FF2B5EF4-FFF2-40B4-BE49-F238E27FC236}">
                <a16:creationId xmlns:a16="http://schemas.microsoft.com/office/drawing/2014/main" id="{E6FC1B65-DAF6-4DAE-94E6-FABDAD0B9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033" y="3285115"/>
            <a:ext cx="2133600" cy="124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300" indent="-1143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Event Based Rules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Event Detection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Memory Management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Processing Modes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Session Clock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Siding Windows and Streams Support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>
                <a:cs typeface="Arial" charset="0"/>
              </a:rPr>
              <a:t>Temporal Reasoning and Operators</a:t>
            </a:r>
            <a:endParaRPr lang="en-US" altLang="en-US" sz="800" b="1" dirty="0">
              <a:cs typeface="Arial" charset="0"/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endParaRPr lang="en-US" altLang="en-US" sz="800" b="1" dirty="0">
              <a:cs typeface="Arial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85B94164-246A-42AA-91B2-9BF0EA9CA790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394533" y="2904114"/>
            <a:ext cx="1905000" cy="3810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cs typeface="Arial" charset="0"/>
              </a:rPr>
              <a:t>Deployment</a:t>
            </a:r>
          </a:p>
        </p:txBody>
      </p:sp>
      <p:sp>
        <p:nvSpPr>
          <p:cNvPr id="35" name="Rectangle 121">
            <a:extLst>
              <a:ext uri="{FF2B5EF4-FFF2-40B4-BE49-F238E27FC236}">
                <a16:creationId xmlns:a16="http://schemas.microsoft.com/office/drawing/2014/main" id="{00BAB545-C60A-4699-AF1A-0CB43476D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564" y="3285114"/>
            <a:ext cx="1981200" cy="110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300" indent="-1143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/>
              <a:t>Application Container Support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/>
              <a:t>Cloud Offering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/>
              <a:t>Hot Deployments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/>
              <a:t>In-Process Deployment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800" dirty="0"/>
              <a:t>Standalone deployment via REST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/>
              <a:t>Multi-Platform Deployment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en-US" sz="800" dirty="0"/>
              <a:t>Workflow Suite</a:t>
            </a:r>
          </a:p>
        </p:txBody>
      </p:sp>
    </p:spTree>
    <p:extLst>
      <p:ext uri="{BB962C8B-B14F-4D97-AF65-F5344CB8AC3E}">
        <p14:creationId xmlns:p14="http://schemas.microsoft.com/office/powerpoint/2010/main" val="2914332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966" y="328291"/>
            <a:ext cx="8197998" cy="1915908"/>
          </a:xfrm>
        </p:spPr>
        <p:txBody>
          <a:bodyPr/>
          <a:lstStyle/>
          <a:p>
            <a:r>
              <a:rPr lang="en-US" sz="2400" dirty="0"/>
              <a:t>Drools is an Open Source Business Rules Management System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17AA5-24D9-4F96-B2EA-A436AA7CA5EF}"/>
              </a:ext>
            </a:extLst>
          </p:cNvPr>
          <p:cNvSpPr txBox="1">
            <a:spLocks/>
          </p:cNvSpPr>
          <p:nvPr/>
        </p:nvSpPr>
        <p:spPr bwMode="gray">
          <a:xfrm>
            <a:off x="192505" y="1177413"/>
            <a:ext cx="7960895" cy="298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4950" indent="-2349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25" indent="-2190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908050" indent="-2159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257300" indent="-2349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16129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0701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5273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9845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4417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300" b="0" kern="0" dirty="0"/>
              <a:t>Originally developed in 2005</a:t>
            </a:r>
          </a:p>
          <a:p>
            <a:r>
              <a:rPr lang="en-US" sz="1300" b="0" kern="0" dirty="0"/>
              <a:t>Apache license, written in Java</a:t>
            </a:r>
          </a:p>
          <a:p>
            <a:r>
              <a:rPr lang="en-US" sz="1300" b="0" kern="0" dirty="0"/>
              <a:t>Has multiple projects:</a:t>
            </a:r>
          </a:p>
          <a:p>
            <a:pPr lvl="1"/>
            <a:r>
              <a:rPr lang="en-US" sz="1100" kern="0" dirty="0"/>
              <a:t>Drools Workbench:  Web UI for Authoring</a:t>
            </a:r>
          </a:p>
          <a:p>
            <a:pPr lvl="1"/>
            <a:r>
              <a:rPr lang="en-US" sz="1100" kern="0" dirty="0"/>
              <a:t>Drools Expert:  Business Rules Engine</a:t>
            </a:r>
          </a:p>
          <a:p>
            <a:pPr lvl="1"/>
            <a:r>
              <a:rPr lang="en-US" sz="1100" kern="0" dirty="0"/>
              <a:t>Drools Fusion:  Complex Event Processing</a:t>
            </a:r>
          </a:p>
          <a:p>
            <a:pPr lvl="1"/>
            <a:r>
              <a:rPr lang="en-US" sz="1100" b="0" kern="0" dirty="0" err="1"/>
              <a:t>jBPM</a:t>
            </a:r>
            <a:r>
              <a:rPr lang="en-US" sz="1100" b="0" kern="0" dirty="0"/>
              <a:t>:  Integrate </a:t>
            </a:r>
            <a:r>
              <a:rPr lang="en-US" sz="1100" kern="0" dirty="0"/>
              <a:t>R</a:t>
            </a:r>
            <a:r>
              <a:rPr lang="en-US" sz="1100" b="0" kern="0" dirty="0"/>
              <a:t>ules into workflows</a:t>
            </a:r>
          </a:p>
          <a:p>
            <a:r>
              <a:rPr lang="en-US" sz="1300" b="0" kern="0" dirty="0"/>
              <a:t>Provides guided rules, technical rule DRL syntax, and support for Domain Specific Language (DSL)</a:t>
            </a:r>
          </a:p>
          <a:p>
            <a:r>
              <a:rPr lang="en-US" sz="1300" b="0" kern="0" dirty="0"/>
              <a:t>Uses a forward and backward chaining inference engine that leverages the PHREAK algorithm</a:t>
            </a:r>
          </a:p>
          <a:p>
            <a:r>
              <a:rPr lang="en-US" sz="1300" b="0" kern="0" dirty="0"/>
              <a:t>Supports in-process and standalone deployments</a:t>
            </a:r>
          </a:p>
        </p:txBody>
      </p:sp>
      <p:pic>
        <p:nvPicPr>
          <p:cNvPr id="2050" name="Picture 2" descr="Drools logo">
            <a:extLst>
              <a:ext uri="{FF2B5EF4-FFF2-40B4-BE49-F238E27FC236}">
                <a16:creationId xmlns:a16="http://schemas.microsoft.com/office/drawing/2014/main" id="{B39013A9-0757-435D-BF40-7F8EBC32E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39" y="1177413"/>
            <a:ext cx="2498161" cy="59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424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Machine Learning is a type of Artificial Intelligence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52E2E-4EB3-3D4D-B3BC-E55C7F254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172" y="824920"/>
            <a:ext cx="7181194" cy="344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65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There are three major classes of Machine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78159-C020-3745-A8B3-C21A17B0A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647"/>
          <a:stretch/>
        </p:blipFill>
        <p:spPr>
          <a:xfrm>
            <a:off x="275894" y="1046018"/>
            <a:ext cx="2646061" cy="2968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AEAA48-1879-4589-8F1F-FF777279F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47"/>
          <a:stretch/>
        </p:blipFill>
        <p:spPr>
          <a:xfrm>
            <a:off x="3156840" y="1046018"/>
            <a:ext cx="2646061" cy="2968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CBAFD6-9929-46D1-895D-CB3987C6C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82" r="37877"/>
          <a:stretch/>
        </p:blipFill>
        <p:spPr>
          <a:xfrm>
            <a:off x="6192623" y="1046018"/>
            <a:ext cx="2646061" cy="2968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942009-B00F-4A8F-8237-E8F794C7C976}"/>
              </a:ext>
            </a:extLst>
          </p:cNvPr>
          <p:cNvSpPr txBox="1"/>
          <p:nvPr/>
        </p:nvSpPr>
        <p:spPr>
          <a:xfrm>
            <a:off x="7005817" y="3177335"/>
            <a:ext cx="1258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Reinforcement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443886-17DF-4F45-BF7C-E1FB51074899}"/>
              </a:ext>
            </a:extLst>
          </p:cNvPr>
          <p:cNvSpPr txBox="1"/>
          <p:nvPr/>
        </p:nvSpPr>
        <p:spPr>
          <a:xfrm>
            <a:off x="6257576" y="3358965"/>
            <a:ext cx="25161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Policy based processing on  environmental observations to determine an action to get a reward</a:t>
            </a:r>
          </a:p>
          <a:p>
            <a:pPr algn="ctr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AE8F3C-AF12-4E3A-A1BD-F261182CD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47" t="28652" r="31190" b="51659"/>
          <a:stretch/>
        </p:blipFill>
        <p:spPr>
          <a:xfrm>
            <a:off x="7825611" y="2566316"/>
            <a:ext cx="548860" cy="584391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089291C1-A770-43A6-B015-1E514390F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156" y="1875569"/>
            <a:ext cx="816692" cy="816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5102B5-450B-4F4B-A63C-9FBBEA161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56" t="25639" r="11897" b="49267"/>
          <a:stretch/>
        </p:blipFill>
        <p:spPr>
          <a:xfrm>
            <a:off x="6218092" y="1085302"/>
            <a:ext cx="1179871" cy="7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76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313" y="338108"/>
            <a:ext cx="8197998" cy="900755"/>
          </a:xfrm>
        </p:spPr>
        <p:txBody>
          <a:bodyPr/>
          <a:lstStyle/>
          <a:p>
            <a:r>
              <a:rPr lang="en-US" sz="2400" dirty="0"/>
              <a:t>What are some of the things you can do with a Machine Learning Platform?</a:t>
            </a:r>
          </a:p>
        </p:txBody>
      </p:sp>
      <p:pic>
        <p:nvPicPr>
          <p:cNvPr id="6" name="Picture 5" descr="A picture containing chain, ware, necklace&#10;&#10;Description automatically generated">
            <a:extLst>
              <a:ext uri="{FF2B5EF4-FFF2-40B4-BE49-F238E27FC236}">
                <a16:creationId xmlns:a16="http://schemas.microsoft.com/office/drawing/2014/main" id="{3AB6659D-4FFA-46BB-85BD-DAF4C2C2A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323" y="1098755"/>
            <a:ext cx="4551354" cy="316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21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AD4CBBE6-6A3D-4F32-BA8E-2CD1F737F9D6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557253" y="44383"/>
            <a:ext cx="4428018" cy="506947"/>
          </a:xfrm>
          <a:prstGeom prst="rect">
            <a:avLst/>
          </a:prstGeom>
          <a:solidFill>
            <a:srgbClr val="0033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cs typeface="Arial" charset="0"/>
              </a:rPr>
              <a:t>Modeling Paradigms</a:t>
            </a:r>
          </a:p>
          <a:p>
            <a:endParaRPr lang="en-US" altLang="en-US" sz="1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" name="Rectangle 62">
            <a:extLst>
              <a:ext uri="{FF2B5EF4-FFF2-40B4-BE49-F238E27FC236}">
                <a16:creationId xmlns:a16="http://schemas.microsoft.com/office/drawing/2014/main" id="{62C30449-BE6B-455F-A1A6-B2220C62D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9529" y="523326"/>
            <a:ext cx="181667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4300" indent="-1143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000" dirty="0"/>
              <a:t>Dimensionality Reduction (e.g. PCA)</a:t>
            </a:r>
          </a:p>
          <a:p>
            <a:pPr>
              <a:buFontTx/>
              <a:buChar char="•"/>
            </a:pPr>
            <a:r>
              <a:rPr lang="en-US" altLang="en-US" sz="1000" dirty="0"/>
              <a:t>Boosting (e.g. </a:t>
            </a:r>
            <a:r>
              <a:rPr lang="en-US" altLang="en-US" sz="1000" dirty="0" err="1"/>
              <a:t>XGBoost</a:t>
            </a:r>
            <a:r>
              <a:rPr lang="en-US" altLang="en-US" sz="1000" dirty="0"/>
              <a:t>)</a:t>
            </a:r>
          </a:p>
          <a:p>
            <a:pPr>
              <a:buFontTx/>
              <a:buChar char="•"/>
            </a:pPr>
            <a:r>
              <a:rPr lang="en-US" altLang="en-US" sz="1000" dirty="0"/>
              <a:t>Ensemble Learning (e.g. GBM, BMC, BMA)</a:t>
            </a:r>
          </a:p>
          <a:p>
            <a:pPr>
              <a:buFontTx/>
              <a:buChar char="•"/>
            </a:pPr>
            <a:r>
              <a:rPr lang="en-US" altLang="en-US" sz="1000" dirty="0"/>
              <a:t>Instance Based (e.g. Self-Organizing Maps)</a:t>
            </a:r>
          </a:p>
          <a:p>
            <a:pPr>
              <a:buFontTx/>
              <a:buChar char="•"/>
            </a:pPr>
            <a:r>
              <a:rPr lang="en-US" altLang="en-US" sz="1000" dirty="0"/>
              <a:t>Regression Analysis (e.g. Linear, GLM, </a:t>
            </a:r>
            <a:r>
              <a:rPr lang="en-US" altLang="en-US" sz="1000" dirty="0" err="1"/>
              <a:t>CoxPH</a:t>
            </a:r>
            <a:r>
              <a:rPr lang="en-US" altLang="en-US" sz="1000" dirty="0"/>
              <a:t>)</a:t>
            </a:r>
          </a:p>
          <a:p>
            <a:pPr>
              <a:buFontTx/>
              <a:buChar char="•"/>
            </a:pPr>
            <a:r>
              <a:rPr lang="en-US" altLang="en-US" sz="1000" dirty="0"/>
              <a:t>Classifiers (e.g. Naive Bayes)</a:t>
            </a:r>
          </a:p>
          <a:p>
            <a:pPr>
              <a:buFontTx/>
              <a:buChar char="•"/>
            </a:pPr>
            <a:r>
              <a:rPr lang="en-US" altLang="en-US" sz="1000" dirty="0"/>
              <a:t>Clustering (e.g. K-means, Isolation Forest)</a:t>
            </a:r>
          </a:p>
        </p:txBody>
      </p:sp>
      <p:grpSp>
        <p:nvGrpSpPr>
          <p:cNvPr id="6" name="Group 87">
            <a:extLst>
              <a:ext uri="{FF2B5EF4-FFF2-40B4-BE49-F238E27FC236}">
                <a16:creationId xmlns:a16="http://schemas.microsoft.com/office/drawing/2014/main" id="{0F0F03C6-8D84-400D-9BF0-637660A16034}"/>
              </a:ext>
            </a:extLst>
          </p:cNvPr>
          <p:cNvGrpSpPr>
            <a:grpSpLocks/>
          </p:cNvGrpSpPr>
          <p:nvPr/>
        </p:nvGrpSpPr>
        <p:grpSpPr bwMode="auto">
          <a:xfrm>
            <a:off x="2393022" y="166416"/>
            <a:ext cx="2725737" cy="995363"/>
            <a:chOff x="2953" y="-2064"/>
            <a:chExt cx="1717" cy="627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CB7D28EE-31F1-4F3F-8DE1-86728988AAE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3026" y="-2064"/>
              <a:ext cx="1200" cy="240"/>
            </a:xfrm>
            <a:prstGeom prst="rect">
              <a:avLst/>
            </a:prstGeom>
            <a:solidFill>
              <a:srgbClr val="00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/>
            <a:lstStyle>
              <a:lvl1pPr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9pPr>
            </a:lstStyle>
            <a:p>
              <a:r>
                <a:rPr lang="en-US" altLang="en-US" sz="1400" b="1" dirty="0">
                  <a:solidFill>
                    <a:schemeClr val="bg1"/>
                  </a:solidFill>
                  <a:cs typeface="Arial" charset="0"/>
                </a:rPr>
                <a:t>Feature Engineering</a:t>
              </a:r>
            </a:p>
          </p:txBody>
        </p:sp>
        <p:sp>
          <p:nvSpPr>
            <p:cNvPr id="8" name="Rectangle 89">
              <a:extLst>
                <a:ext uri="{FF2B5EF4-FFF2-40B4-BE49-F238E27FC236}">
                  <a16:creationId xmlns:a16="http://schemas.microsoft.com/office/drawing/2014/main" id="{9FDD4DB6-5653-4388-A9D5-E60460202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" y="-1825"/>
              <a:ext cx="1717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14300" indent="-114300"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1pPr>
              <a:lvl2pPr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umnst777 BT" pitchFamily="34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altLang="en-US" sz="1000" dirty="0">
                  <a:cs typeface="Arial" charset="0"/>
                </a:rPr>
                <a:t>Exploratory analysis </a:t>
              </a:r>
            </a:p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altLang="en-US" sz="1000" dirty="0">
                  <a:cs typeface="Arial" charset="0"/>
                </a:rPr>
                <a:t>Feature Discovery &amp; Creation</a:t>
              </a:r>
            </a:p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altLang="en-US" sz="1000" dirty="0">
                  <a:cs typeface="Arial" charset="0"/>
                </a:rPr>
                <a:t>Automatic Feature Engineering</a:t>
              </a:r>
            </a:p>
          </p:txBody>
        </p:sp>
      </p:grpSp>
      <p:sp>
        <p:nvSpPr>
          <p:cNvPr id="9" name="Rectangle 11">
            <a:extLst>
              <a:ext uri="{FF2B5EF4-FFF2-40B4-BE49-F238E27FC236}">
                <a16:creationId xmlns:a16="http://schemas.microsoft.com/office/drawing/2014/main" id="{C6DE4E94-6709-4FE8-81EB-7103027E3D2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383546" y="2522615"/>
            <a:ext cx="1905000" cy="3810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cs typeface="Arial" charset="0"/>
              </a:rPr>
              <a:t>Model Workflow, Training &amp; Validation</a:t>
            </a:r>
          </a:p>
        </p:txBody>
      </p:sp>
      <p:sp>
        <p:nvSpPr>
          <p:cNvPr id="10" name="Rectangle 77">
            <a:extLst>
              <a:ext uri="{FF2B5EF4-FFF2-40B4-BE49-F238E27FC236}">
                <a16:creationId xmlns:a16="http://schemas.microsoft.com/office/drawing/2014/main" id="{AF725742-2651-480B-9C79-F33B24BDF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3546" y="2916859"/>
            <a:ext cx="21336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300" indent="-1143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Batch Execution Workflow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ML Workflow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000" dirty="0"/>
              <a:t>Create arbitrary data objects and sets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 err="1">
                <a:cs typeface="Arial" charset="0"/>
              </a:rPr>
              <a:t>AutoML</a:t>
            </a:r>
            <a:endParaRPr lang="en-US" altLang="en-US" sz="1000" dirty="0"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Training Data Set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Validation Data Set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Test Data Set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endParaRPr lang="en-US" altLang="en-US" sz="1000" dirty="0">
              <a:cs typeface="Arial" charset="0"/>
            </a:endParaRPr>
          </a:p>
        </p:txBody>
      </p:sp>
      <p:sp>
        <p:nvSpPr>
          <p:cNvPr id="11" name="Rectangle 62">
            <a:extLst>
              <a:ext uri="{FF2B5EF4-FFF2-40B4-BE49-F238E27FC236}">
                <a16:creationId xmlns:a16="http://schemas.microsoft.com/office/drawing/2014/main" id="{9CD1678F-0F67-46A5-B7F8-2DC3FC522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830" y="546005"/>
            <a:ext cx="1464981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4300" indent="-1143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Deep Networks + Classic Modeling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Convolutional Neural Networks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Recurrent Neural Networks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Auto-Encoders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Adversarial Networks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Transfer Learning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Neural Networks + Novel Data Stores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1EB90-8556-442F-A5F1-590A5A28C3B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6633006" y="2522615"/>
            <a:ext cx="1905000" cy="3810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cs typeface="Arial" charset="0"/>
              </a:rPr>
              <a:t>Management / Horizontal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C915AF0B-13BB-41BF-9342-C804FDF51EAE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499407" y="2522615"/>
            <a:ext cx="1905000" cy="3810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cs typeface="Arial" charset="0"/>
              </a:rPr>
              <a:t>Deployment &amp; Execution</a:t>
            </a:r>
          </a:p>
        </p:txBody>
      </p:sp>
      <p:sp>
        <p:nvSpPr>
          <p:cNvPr id="14" name="Rectangle 36">
            <a:extLst>
              <a:ext uri="{FF2B5EF4-FFF2-40B4-BE49-F238E27FC236}">
                <a16:creationId xmlns:a16="http://schemas.microsoft.com/office/drawing/2014/main" id="{53031555-C328-4ADC-B8C8-AF095739A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406" y="2926294"/>
            <a:ext cx="205740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4300" indent="-1143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000" dirty="0"/>
              <a:t>Java POJO</a:t>
            </a:r>
          </a:p>
          <a:p>
            <a:pPr>
              <a:buFontTx/>
              <a:buChar char="•"/>
            </a:pPr>
            <a:r>
              <a:rPr lang="en-US" altLang="en-US" sz="1000" dirty="0"/>
              <a:t>Binary Formats</a:t>
            </a:r>
          </a:p>
          <a:p>
            <a:pPr>
              <a:buFontTx/>
              <a:buChar char="•"/>
            </a:pPr>
            <a:r>
              <a:rPr lang="en-US" altLang="en-US" sz="1000" dirty="0"/>
              <a:t>CI/CD</a:t>
            </a:r>
          </a:p>
          <a:p>
            <a:pPr>
              <a:buFontTx/>
              <a:buChar char="•"/>
            </a:pPr>
            <a:r>
              <a:rPr lang="en-US" altLang="en-US" sz="1000" dirty="0"/>
              <a:t>PMML</a:t>
            </a:r>
          </a:p>
          <a:p>
            <a:pPr>
              <a:buFontTx/>
              <a:buChar char="•"/>
            </a:pPr>
            <a:r>
              <a:rPr lang="en-US" altLang="en-US" sz="1000" dirty="0"/>
              <a:t>Containerization</a:t>
            </a:r>
          </a:p>
          <a:p>
            <a:pPr>
              <a:buFontTx/>
              <a:buChar char="•"/>
            </a:pPr>
            <a:r>
              <a:rPr lang="en-US" altLang="en-US" sz="1000" dirty="0"/>
              <a:t>REST API</a:t>
            </a:r>
          </a:p>
          <a:p>
            <a:pPr>
              <a:buFontTx/>
              <a:buChar char="•"/>
            </a:pPr>
            <a:r>
              <a:rPr lang="en-US" altLang="en-US" sz="1000" dirty="0"/>
              <a:t>In-Process</a:t>
            </a:r>
          </a:p>
          <a:p>
            <a:pPr>
              <a:buFontTx/>
              <a:buChar char="•"/>
            </a:pPr>
            <a:r>
              <a:rPr lang="en-US" altLang="en-US" sz="1000" dirty="0"/>
              <a:t>Distributed In-Memory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4B435214-1D60-45A4-BC7B-52C32FA9EBB4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624769" y="292318"/>
            <a:ext cx="1473610" cy="210312"/>
          </a:xfrm>
          <a:prstGeom prst="rect">
            <a:avLst/>
          </a:prstGeom>
          <a:solidFill>
            <a:srgbClr val="0033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r>
              <a:rPr lang="en-US" altLang="en-US" sz="1200" b="1" dirty="0">
                <a:solidFill>
                  <a:schemeClr val="bg1"/>
                </a:solidFill>
                <a:cs typeface="Arial" charset="0"/>
              </a:rPr>
              <a:t>Classic</a:t>
            </a:r>
          </a:p>
        </p:txBody>
      </p:sp>
      <p:sp>
        <p:nvSpPr>
          <p:cNvPr id="16" name="Rectangle 51">
            <a:extLst>
              <a:ext uri="{FF2B5EF4-FFF2-40B4-BE49-F238E27FC236}">
                <a16:creationId xmlns:a16="http://schemas.microsoft.com/office/drawing/2014/main" id="{B85AB68F-1120-4FB5-B83D-A9BC3CD23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489" y="537279"/>
            <a:ext cx="2057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300" indent="-1143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en-US" altLang="en-US" sz="1000" dirty="0"/>
              <a:t>Batch</a:t>
            </a:r>
          </a:p>
          <a:p>
            <a:pPr algn="l">
              <a:buFontTx/>
              <a:buChar char="•"/>
            </a:pPr>
            <a:r>
              <a:rPr lang="en-US" altLang="en-US" sz="1000" dirty="0">
                <a:cs typeface="Arial" charset="0"/>
              </a:rPr>
              <a:t>Real-time</a:t>
            </a:r>
          </a:p>
          <a:p>
            <a:pPr>
              <a:buFontTx/>
              <a:buChar char="•"/>
            </a:pPr>
            <a:r>
              <a:rPr lang="it-IT" altLang="en-US" sz="1000" dirty="0">
                <a:cs typeface="Arial" charset="0"/>
              </a:rPr>
              <a:t>Internal business data</a:t>
            </a:r>
          </a:p>
          <a:p>
            <a:pPr>
              <a:buFontTx/>
              <a:buChar char="•"/>
            </a:pPr>
            <a:r>
              <a:rPr lang="it-IT" altLang="en-US" sz="1000" dirty="0">
                <a:cs typeface="Arial" charset="0"/>
              </a:rPr>
              <a:t>3rd Partner Data</a:t>
            </a:r>
          </a:p>
          <a:p>
            <a:pPr>
              <a:buFontTx/>
              <a:buChar char="•"/>
            </a:pPr>
            <a:r>
              <a:rPr lang="it-IT" altLang="en-US" sz="1000" dirty="0">
                <a:cs typeface="Arial" charset="0"/>
              </a:rPr>
              <a:t>Sensor Data</a:t>
            </a:r>
          </a:p>
          <a:p>
            <a:pPr>
              <a:buFontTx/>
              <a:buChar char="•"/>
            </a:pPr>
            <a:r>
              <a:rPr lang="it-IT" altLang="en-US" sz="1000" dirty="0">
                <a:cs typeface="Arial" charset="0"/>
              </a:rPr>
              <a:t>Mobile &amp; Social Media Data</a:t>
            </a:r>
            <a:endParaRPr lang="en-US" altLang="en-US" sz="1000" dirty="0">
              <a:cs typeface="Arial" charset="0"/>
            </a:endParaRPr>
          </a:p>
          <a:p>
            <a:pPr algn="l">
              <a:buFontTx/>
              <a:buChar char="•"/>
            </a:pPr>
            <a:endParaRPr lang="en-US" altLang="en-US" sz="1000" dirty="0">
              <a:cs typeface="Arial" charset="0"/>
            </a:endParaRPr>
          </a:p>
        </p:txBody>
      </p:sp>
      <p:sp>
        <p:nvSpPr>
          <p:cNvPr id="17" name="Rectangle 77">
            <a:extLst>
              <a:ext uri="{FF2B5EF4-FFF2-40B4-BE49-F238E27FC236}">
                <a16:creationId xmlns:a16="http://schemas.microsoft.com/office/drawing/2014/main" id="{93756E92-4B95-4A94-B4F3-25B588890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006" y="2890835"/>
            <a:ext cx="21336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300" indent="-1143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it-IT" altLang="en-US" sz="1000" dirty="0">
                <a:cs typeface="Arial" charset="0"/>
              </a:rPr>
              <a:t>Built-in Notebook UI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t-IT" altLang="en-US" sz="1000" dirty="0">
                <a:cs typeface="Arial" charset="0"/>
              </a:rPr>
              <a:t>GPU model support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t-IT" altLang="en-US" sz="1000" dirty="0">
                <a:cs typeface="Arial" charset="0"/>
              </a:rPr>
              <a:t>Governance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t-IT" altLang="en-US" sz="1000" dirty="0">
                <a:cs typeface="Arial" charset="0"/>
              </a:rPr>
              <a:t>Lineage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t-IT" altLang="en-US" sz="1000" dirty="0">
                <a:cs typeface="Arial" charset="0"/>
              </a:rPr>
              <a:t>Monitoring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t-IT" altLang="en-US" sz="1000" dirty="0">
                <a:cs typeface="Arial" charset="0"/>
              </a:rPr>
              <a:t>Metadata Management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8F084C09-B37B-4CFE-95C7-3CADF4BDD7FB}"/>
              </a:ext>
            </a:extLst>
          </p:cNvPr>
          <p:cNvSpPr>
            <a:spLocks noChangeArrowheads="1"/>
          </p:cNvSpPr>
          <p:nvPr/>
        </p:nvSpPr>
        <p:spPr bwMode="black">
          <a:xfrm>
            <a:off x="6197158" y="292608"/>
            <a:ext cx="1304228" cy="208902"/>
          </a:xfrm>
          <a:prstGeom prst="rect">
            <a:avLst/>
          </a:prstGeom>
          <a:solidFill>
            <a:srgbClr val="0033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r>
              <a:rPr lang="en-US" altLang="en-US" sz="1200" b="1" dirty="0">
                <a:solidFill>
                  <a:schemeClr val="bg1"/>
                </a:solidFill>
                <a:cs typeface="Arial" charset="0"/>
              </a:rPr>
              <a:t>Neural Networks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A28E5E3F-7ED9-4626-AE04-5EC1F66101D6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70489" y="164047"/>
            <a:ext cx="1905000" cy="3810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cs typeface="Arial" charset="0"/>
              </a:rPr>
              <a:t>Data Ingestion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823DEF-9F2F-46B4-9CEE-0294D07BD8BE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70145" y="2527214"/>
            <a:ext cx="1905000" cy="3810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cs typeface="Arial" charset="0"/>
              </a:rPr>
              <a:t>Model Selection</a:t>
            </a:r>
          </a:p>
        </p:txBody>
      </p:sp>
      <p:sp>
        <p:nvSpPr>
          <p:cNvPr id="22" name="Rectangle 77">
            <a:extLst>
              <a:ext uri="{FF2B5EF4-FFF2-40B4-BE49-F238E27FC236}">
                <a16:creationId xmlns:a16="http://schemas.microsoft.com/office/drawing/2014/main" id="{B2E8628A-BE24-4E09-AF16-553FA8DC9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32" y="2905002"/>
            <a:ext cx="21336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300" indent="-1143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Multiple Language support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Variable Importance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Feature Interactions</a:t>
            </a: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7D0681F5-FB63-462B-977B-472570223D9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7600165" y="296268"/>
            <a:ext cx="1304229" cy="208902"/>
          </a:xfrm>
          <a:prstGeom prst="rect">
            <a:avLst/>
          </a:prstGeom>
          <a:solidFill>
            <a:srgbClr val="0033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r>
              <a:rPr lang="en-US" altLang="en-US" sz="1200" b="1" dirty="0">
                <a:solidFill>
                  <a:schemeClr val="bg1"/>
                </a:solidFill>
                <a:cs typeface="Arial" charset="0"/>
              </a:rPr>
              <a:t>Bayesian</a:t>
            </a:r>
          </a:p>
        </p:txBody>
      </p:sp>
      <p:sp>
        <p:nvSpPr>
          <p:cNvPr id="24" name="Rectangle 62">
            <a:extLst>
              <a:ext uri="{FF2B5EF4-FFF2-40B4-BE49-F238E27FC236}">
                <a16:creationId xmlns:a16="http://schemas.microsoft.com/office/drawing/2014/main" id="{DDEACDC5-96DF-4A78-B957-3B97ABC97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0290" y="538517"/>
            <a:ext cx="146498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4300" indent="-114300"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Humnst777 BT" pitchFamily="34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umnst777 BT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Standard Methodologies (e.g. Bayesian networks)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000" dirty="0">
                <a:cs typeface="Arial" charset="0"/>
              </a:rPr>
              <a:t>Probabilistic Programming</a:t>
            </a:r>
          </a:p>
        </p:txBody>
      </p:sp>
    </p:spTree>
    <p:extLst>
      <p:ext uri="{BB962C8B-B14F-4D97-AF65-F5344CB8AC3E}">
        <p14:creationId xmlns:p14="http://schemas.microsoft.com/office/powerpoint/2010/main" val="4062279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H2O Overview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9D280E-4A96-894F-9877-23018EB8CA3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10779" y="901501"/>
            <a:ext cx="4455359" cy="3069454"/>
          </a:xfrm>
        </p:spPr>
        <p:txBody>
          <a:bodyPr/>
          <a:lstStyle/>
          <a:p>
            <a:pPr marL="609585" indent="-389457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Overpass"/>
              <a:buChar char="●"/>
              <a:defRPr/>
            </a:pPr>
            <a:r>
              <a:rPr lang="en-US" sz="13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Open source (Apache license) in-memory big data machine learning platform</a:t>
            </a:r>
          </a:p>
          <a:p>
            <a:pPr marL="609585" indent="-389457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Overpass"/>
              <a:buChar char="●"/>
              <a:defRPr/>
            </a:pPr>
            <a:r>
              <a:rPr lang="en-US" sz="13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Created in 2011 and the core code is written in Java</a:t>
            </a:r>
          </a:p>
          <a:p>
            <a:pPr marL="609585" indent="-389457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Overpass"/>
              <a:buChar char="●"/>
              <a:defRPr/>
            </a:pPr>
            <a:r>
              <a:rPr lang="en-US" sz="13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Can be used with Python, R, H2O Flow, Scala, Tableau, Spotfire</a:t>
            </a:r>
          </a:p>
          <a:p>
            <a:pPr marL="609585" indent="-389457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Overpass"/>
              <a:buChar char="●"/>
              <a:defRPr/>
            </a:pPr>
            <a:r>
              <a:rPr lang="en-US" sz="13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Uses parallelized and distributed algorithms like GLM, Random Forest, GBM, PCA, deep learning neural networks</a:t>
            </a:r>
          </a:p>
          <a:p>
            <a:pPr marL="609585" indent="-389457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Overpass"/>
              <a:buChar char="●"/>
              <a:defRPr/>
            </a:pPr>
            <a:r>
              <a:rPr lang="en-US" sz="13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Also supports supervised and unsupervised learning</a:t>
            </a:r>
          </a:p>
          <a:p>
            <a:pPr marL="609585" indent="-389457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Overpass"/>
              <a:buChar char="●"/>
              <a:defRPr/>
            </a:pPr>
            <a:r>
              <a:rPr lang="en-US" sz="13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Deploy model as a Java POJO or MOJO (Model </a:t>
            </a:r>
            <a:r>
              <a:rPr lang="en-US" sz="1300" kern="0" dirty="0" err="1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ObJect</a:t>
            </a:r>
            <a:r>
              <a:rPr lang="en-US" sz="13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, Optimized)</a:t>
            </a:r>
          </a:p>
          <a:p>
            <a:endParaRPr lang="en-US" dirty="0"/>
          </a:p>
        </p:txBody>
      </p:sp>
      <p:pic>
        <p:nvPicPr>
          <p:cNvPr id="6" name="Picture 2" descr="https://www.h2o.ai/wp-content/uploads/2017/11/h2o-architecture-1.png">
            <a:extLst>
              <a:ext uri="{FF2B5EF4-FFF2-40B4-BE49-F238E27FC236}">
                <a16:creationId xmlns:a16="http://schemas.microsoft.com/office/drawing/2014/main" id="{1D070817-17A1-3743-90C5-3110388AD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34" y="1240461"/>
            <a:ext cx="3889764" cy="221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0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54593-05F3-4444-AB60-A0727174A89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433493" y="1009220"/>
            <a:ext cx="6194222" cy="90132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Andrew Bonham</a:t>
            </a:r>
          </a:p>
        </p:txBody>
      </p:sp>
      <p:pic>
        <p:nvPicPr>
          <p:cNvPr id="1026" name="Picture 2" descr="Photo of Andrew Bonham">
            <a:extLst>
              <a:ext uri="{FF2B5EF4-FFF2-40B4-BE49-F238E27FC236}">
                <a16:creationId xmlns:a16="http://schemas.microsoft.com/office/drawing/2014/main" id="{F5ACE684-9926-4988-A688-6FCF878B4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18" y="1009220"/>
            <a:ext cx="7143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56357C-C570-40A1-AB23-251A3CF86083}"/>
              </a:ext>
            </a:extLst>
          </p:cNvPr>
          <p:cNvSpPr/>
          <p:nvPr/>
        </p:nvSpPr>
        <p:spPr>
          <a:xfrm>
            <a:off x="2506005" y="1369909"/>
            <a:ext cx="49738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dirty="0">
                <a:solidFill>
                  <a:srgbClr val="222222"/>
                </a:solidFill>
                <a:latin typeface="guardian-text-oreilly"/>
              </a:rPr>
              <a:t>Application Architecture interests &amp; research include: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guardian-text-oreilly"/>
              </a:rPr>
              <a:t>Workflow &amp; Case Management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guardian-text-oreilly"/>
              </a:rPr>
              <a:t>Microservices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guardian-text-oreilly"/>
              </a:rPr>
              <a:t>Event Storming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guardian-text-oreilly"/>
              </a:rPr>
              <a:t>Reactive Architecture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guardian-text-oreilly"/>
              </a:rPr>
              <a:t>Rules Engines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guardian-text-oreilly"/>
              </a:rPr>
              <a:t>Machine Learning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222222"/>
              </a:solidFill>
              <a:latin typeface="guardian-text-oreilly"/>
            </a:endParaRPr>
          </a:p>
          <a:p>
            <a:pPr fontAlgn="base"/>
            <a:r>
              <a:rPr lang="en-US" sz="1200" dirty="0">
                <a:solidFill>
                  <a:srgbClr val="222222"/>
                </a:solidFill>
                <a:latin typeface="guardian-text-oreilly"/>
              </a:rPr>
              <a:t>Special thanks to the folks that contributed to this presentation: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222222"/>
                </a:solidFill>
                <a:latin typeface="guardian-text-oreilly"/>
              </a:rPr>
              <a:t>Thiaga</a:t>
            </a:r>
            <a:r>
              <a:rPr lang="en-US" sz="1200" dirty="0">
                <a:solidFill>
                  <a:srgbClr val="222222"/>
                </a:solidFill>
                <a:latin typeface="guardian-text-oreilly"/>
              </a:rPr>
              <a:t> </a:t>
            </a:r>
            <a:r>
              <a:rPr lang="en-US" sz="1200" dirty="0" err="1">
                <a:solidFill>
                  <a:srgbClr val="222222"/>
                </a:solidFill>
                <a:latin typeface="guardian-text-oreilly"/>
              </a:rPr>
              <a:t>Manian</a:t>
            </a:r>
            <a:endParaRPr lang="en-US" sz="1200" dirty="0">
              <a:solidFill>
                <a:srgbClr val="222222"/>
              </a:solidFill>
              <a:latin typeface="guardian-text-oreilly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guardian-text-oreilly"/>
              </a:rPr>
              <a:t>Raja </a:t>
            </a:r>
            <a:r>
              <a:rPr lang="fi-FI" sz="1200" dirty="0">
                <a:solidFill>
                  <a:srgbClr val="222222"/>
                </a:solidFill>
                <a:latin typeface="guardian-text-oreilly"/>
              </a:rPr>
              <a:t>Chattopadhyay</a:t>
            </a:r>
            <a:endParaRPr lang="en-US" sz="1200" dirty="0">
              <a:solidFill>
                <a:srgbClr val="222222"/>
              </a:solidFill>
              <a:latin typeface="guardian-text-oreilly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222222"/>
                </a:solidFill>
                <a:latin typeface="guardian-text-oreilly"/>
              </a:rPr>
              <a:t>Srini</a:t>
            </a:r>
            <a:r>
              <a:rPr lang="en-US" sz="1200" dirty="0">
                <a:solidFill>
                  <a:srgbClr val="222222"/>
                </a:solidFill>
                <a:latin typeface="guardian-text-oreilly"/>
              </a:rPr>
              <a:t> </a:t>
            </a:r>
            <a:r>
              <a:rPr lang="en-US" sz="1200" dirty="0" err="1">
                <a:solidFill>
                  <a:srgbClr val="222222"/>
                </a:solidFill>
                <a:latin typeface="guardian-text-oreilly"/>
              </a:rPr>
              <a:t>Karlekar</a:t>
            </a:r>
            <a:endParaRPr lang="en-US" sz="1200" dirty="0">
              <a:solidFill>
                <a:srgbClr val="222222"/>
              </a:solidFill>
              <a:latin typeface="guardian-text-oreilly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n-NO" sz="1200" dirty="0">
                <a:solidFill>
                  <a:srgbClr val="222222"/>
                </a:solidFill>
                <a:latin typeface="guardian-text-oreilly"/>
              </a:rPr>
              <a:t>Michael Kubiske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n-NO" sz="1200" dirty="0">
                <a:solidFill>
                  <a:srgbClr val="222222"/>
                </a:solidFill>
                <a:latin typeface="guardian-text-oreilly"/>
              </a:rPr>
              <a:t>Will Franklin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n-NO" sz="1200" dirty="0">
                <a:solidFill>
                  <a:srgbClr val="222222"/>
                </a:solidFill>
                <a:latin typeface="guardian-text-oreilly"/>
              </a:rPr>
              <a:t>Frank Showalter</a:t>
            </a:r>
            <a:endParaRPr lang="en-US" sz="1200" dirty="0">
              <a:solidFill>
                <a:srgbClr val="222222"/>
              </a:solidFill>
              <a:latin typeface="guardian-text-oreilly"/>
            </a:endParaRPr>
          </a:p>
        </p:txBody>
      </p:sp>
    </p:spTree>
    <p:extLst>
      <p:ext uri="{BB962C8B-B14F-4D97-AF65-F5344CB8AC3E}">
        <p14:creationId xmlns:p14="http://schemas.microsoft.com/office/powerpoint/2010/main" val="3973386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083" y="180801"/>
            <a:ext cx="8197998" cy="646331"/>
          </a:xfrm>
        </p:spPr>
        <p:txBody>
          <a:bodyPr/>
          <a:lstStyle/>
          <a:p>
            <a:r>
              <a:rPr lang="en-US" sz="2400" dirty="0"/>
              <a:t>Long-term will we see tighter integration between BRMS and ML platforms?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AE6383A-60B9-43C9-8385-6D8D080D44A9}"/>
              </a:ext>
            </a:extLst>
          </p:cNvPr>
          <p:cNvSpPr/>
          <p:nvPr/>
        </p:nvSpPr>
        <p:spPr>
          <a:xfrm>
            <a:off x="1618636" y="1012106"/>
            <a:ext cx="3104535" cy="3266767"/>
          </a:xfrm>
          <a:prstGeom prst="ellipse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E064D3C-9DC5-4F1B-A8C7-1FE1995F420E}"/>
              </a:ext>
            </a:extLst>
          </p:cNvPr>
          <p:cNvSpPr/>
          <p:nvPr/>
        </p:nvSpPr>
        <p:spPr>
          <a:xfrm>
            <a:off x="3457267" y="1017639"/>
            <a:ext cx="3104535" cy="3266767"/>
          </a:xfrm>
          <a:prstGeom prst="ellipse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81DDBB-0599-4A63-AE08-07AF7F44BE9B}"/>
              </a:ext>
            </a:extLst>
          </p:cNvPr>
          <p:cNvSpPr txBox="1"/>
          <p:nvPr/>
        </p:nvSpPr>
        <p:spPr>
          <a:xfrm>
            <a:off x="4429639" y="1352850"/>
            <a:ext cx="1592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Modeling Paradigms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D9BEA6-7125-4C77-AFA2-5B25F6521E7F}"/>
              </a:ext>
            </a:extLst>
          </p:cNvPr>
          <p:cNvSpPr txBox="1"/>
          <p:nvPr/>
        </p:nvSpPr>
        <p:spPr>
          <a:xfrm>
            <a:off x="3545566" y="1893936"/>
            <a:ext cx="1169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Runtime Data Ingestion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0027D7-02CF-4004-A29A-292774EAEF64}"/>
              </a:ext>
            </a:extLst>
          </p:cNvPr>
          <p:cNvSpPr txBox="1"/>
          <p:nvPr/>
        </p:nvSpPr>
        <p:spPr>
          <a:xfrm>
            <a:off x="3465023" y="2331600"/>
            <a:ext cx="159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Deployment &amp; Execution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9A34AB-94DD-4DDC-948E-3913F62D3F63}"/>
              </a:ext>
            </a:extLst>
          </p:cNvPr>
          <p:cNvSpPr txBox="1"/>
          <p:nvPr/>
        </p:nvSpPr>
        <p:spPr>
          <a:xfrm>
            <a:off x="3525267" y="2815387"/>
            <a:ext cx="1592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Workflow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384E36-A798-428C-A9A3-FDD963BA5496}"/>
              </a:ext>
            </a:extLst>
          </p:cNvPr>
          <p:cNvSpPr txBox="1"/>
          <p:nvPr/>
        </p:nvSpPr>
        <p:spPr>
          <a:xfrm>
            <a:off x="4596684" y="1730152"/>
            <a:ext cx="1592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Model Training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D5C610-E463-432C-AA29-A5ABE02DF201}"/>
              </a:ext>
            </a:extLst>
          </p:cNvPr>
          <p:cNvSpPr txBox="1"/>
          <p:nvPr/>
        </p:nvSpPr>
        <p:spPr>
          <a:xfrm>
            <a:off x="4775017" y="2094618"/>
            <a:ext cx="1592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Model Validation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0052AB-323D-467E-82DD-529A4B2B08D8}"/>
              </a:ext>
            </a:extLst>
          </p:cNvPr>
          <p:cNvSpPr txBox="1"/>
          <p:nvPr/>
        </p:nvSpPr>
        <p:spPr>
          <a:xfrm>
            <a:off x="4797214" y="2497848"/>
            <a:ext cx="1592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Model Selection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C610C7-FF63-498F-943A-2C298DFD06A5}"/>
              </a:ext>
            </a:extLst>
          </p:cNvPr>
          <p:cNvSpPr txBox="1"/>
          <p:nvPr/>
        </p:nvSpPr>
        <p:spPr>
          <a:xfrm>
            <a:off x="4797214" y="2858163"/>
            <a:ext cx="1592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Feature Engineering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F2DF5D-7BF6-47BE-951F-37A2168A69F7}"/>
              </a:ext>
            </a:extLst>
          </p:cNvPr>
          <p:cNvSpPr txBox="1"/>
          <p:nvPr/>
        </p:nvSpPr>
        <p:spPr>
          <a:xfrm>
            <a:off x="4680207" y="3253602"/>
            <a:ext cx="1592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Model Management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68001D-B362-486C-9B7A-1FFF95E64780}"/>
              </a:ext>
            </a:extLst>
          </p:cNvPr>
          <p:cNvSpPr txBox="1"/>
          <p:nvPr/>
        </p:nvSpPr>
        <p:spPr>
          <a:xfrm>
            <a:off x="2172730" y="1345873"/>
            <a:ext cx="1592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Rule Authoring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CEDE31-1303-4296-AC19-5A7273AE899B}"/>
              </a:ext>
            </a:extLst>
          </p:cNvPr>
          <p:cNvSpPr txBox="1"/>
          <p:nvPr/>
        </p:nvSpPr>
        <p:spPr>
          <a:xfrm>
            <a:off x="2013558" y="1668413"/>
            <a:ext cx="1592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Rule Management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2EDFD0-452B-4BFC-8F84-B609BC5560C0}"/>
              </a:ext>
            </a:extLst>
          </p:cNvPr>
          <p:cNvSpPr txBox="1"/>
          <p:nvPr/>
        </p:nvSpPr>
        <p:spPr>
          <a:xfrm>
            <a:off x="3633226" y="3122271"/>
            <a:ext cx="1592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Testing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0E26E29-DCF1-456D-BA74-5AED4CA8EB3A}"/>
              </a:ext>
            </a:extLst>
          </p:cNvPr>
          <p:cNvSpPr txBox="1"/>
          <p:nvPr/>
        </p:nvSpPr>
        <p:spPr>
          <a:xfrm>
            <a:off x="1840353" y="2084810"/>
            <a:ext cx="159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Rule Execution &amp; Integration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D58702-CD51-45E4-89DF-5EB38151332C}"/>
              </a:ext>
            </a:extLst>
          </p:cNvPr>
          <p:cNvSpPr txBox="1"/>
          <p:nvPr/>
        </p:nvSpPr>
        <p:spPr>
          <a:xfrm>
            <a:off x="1811953" y="2636347"/>
            <a:ext cx="1592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Event Processing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B5951C-740F-4BBC-9AA2-979DE45368C0}"/>
              </a:ext>
            </a:extLst>
          </p:cNvPr>
          <p:cNvSpPr txBox="1"/>
          <p:nvPr/>
        </p:nvSpPr>
        <p:spPr>
          <a:xfrm>
            <a:off x="1853153" y="3047535"/>
            <a:ext cx="159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Code Verification &amp; Validation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8FB539A-4ED8-468A-95E4-C4A79FA389F6}"/>
              </a:ext>
            </a:extLst>
          </p:cNvPr>
          <p:cNvSpPr txBox="1"/>
          <p:nvPr/>
        </p:nvSpPr>
        <p:spPr>
          <a:xfrm>
            <a:off x="3694394" y="3384933"/>
            <a:ext cx="1592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Security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9FAAB7-D4FB-4CB6-8579-8D97DB094090}"/>
              </a:ext>
            </a:extLst>
          </p:cNvPr>
          <p:cNvSpPr txBox="1"/>
          <p:nvPr/>
        </p:nvSpPr>
        <p:spPr>
          <a:xfrm>
            <a:off x="2693755" y="982361"/>
            <a:ext cx="100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RULES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3C96BD-D432-4AF0-90BC-6FECA9CEB9AB}"/>
              </a:ext>
            </a:extLst>
          </p:cNvPr>
          <p:cNvSpPr txBox="1"/>
          <p:nvPr/>
        </p:nvSpPr>
        <p:spPr>
          <a:xfrm>
            <a:off x="4797214" y="1000579"/>
            <a:ext cx="100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1926550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779" y="416572"/>
            <a:ext cx="8206637" cy="545596"/>
          </a:xfrm>
        </p:spPr>
        <p:txBody>
          <a:bodyPr/>
          <a:lstStyle/>
          <a:p>
            <a:r>
              <a:rPr lang="en-US" sz="2400" dirty="0"/>
              <a:t>When to use Rules vs. Machine Learning?  Or both?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415160"/>
              </p:ext>
            </p:extLst>
          </p:nvPr>
        </p:nvGraphicFramePr>
        <p:xfrm>
          <a:off x="690366" y="962168"/>
          <a:ext cx="7847462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265">
                  <a:extLst>
                    <a:ext uri="{9D8B030D-6E8A-4147-A177-3AD203B41FA5}">
                      <a16:colId xmlns:a16="http://schemas.microsoft.com/office/drawing/2014/main" val="2932133402"/>
                    </a:ext>
                  </a:extLst>
                </a:gridCol>
                <a:gridCol w="2584978">
                  <a:extLst>
                    <a:ext uri="{9D8B030D-6E8A-4147-A177-3AD203B41FA5}">
                      <a16:colId xmlns:a16="http://schemas.microsoft.com/office/drawing/2014/main" val="231167862"/>
                    </a:ext>
                  </a:extLst>
                </a:gridCol>
                <a:gridCol w="3529219">
                  <a:extLst>
                    <a:ext uri="{9D8B030D-6E8A-4147-A177-3AD203B41FA5}">
                      <a16:colId xmlns:a16="http://schemas.microsoft.com/office/drawing/2014/main" val="14206697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Characteristic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Machine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991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Logic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Exact logic is known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Exact logic is not known, but may know </a:t>
                      </a:r>
                      <a:r>
                        <a:rPr lang="en-US" baseline="0" dirty="0"/>
                        <a:t>the inputs that help predict the output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78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Logic Type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If then precision 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Prediction</a:t>
                      </a:r>
                      <a:r>
                        <a:rPr lang="en-US" baseline="0" dirty="0"/>
                        <a:t> based using algorithms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98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Don’t need to derive the logic from the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Have lots of data that an algorithm can use to define logic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062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What creates it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human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ML software generates the code</a:t>
                      </a:r>
                      <a:r>
                        <a:rPr lang="en-US" baseline="0" dirty="0"/>
                        <a:t> using algorithms via training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127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726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1B7CCD32-8812-446E-A41D-F14ECEBBDCEC}"/>
              </a:ext>
            </a:extLst>
          </p:cNvPr>
          <p:cNvSpPr/>
          <p:nvPr/>
        </p:nvSpPr>
        <p:spPr>
          <a:xfrm>
            <a:off x="6002968" y="1099592"/>
            <a:ext cx="2688656" cy="6937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09BC4CC-0441-459F-AFD7-DE1A6564B75E}"/>
              </a:ext>
            </a:extLst>
          </p:cNvPr>
          <p:cNvSpPr/>
          <p:nvPr/>
        </p:nvSpPr>
        <p:spPr>
          <a:xfrm>
            <a:off x="3082990" y="1111700"/>
            <a:ext cx="2688656" cy="6937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3E12FB-DAF6-4319-9072-89F76C3FBB6E}"/>
              </a:ext>
            </a:extLst>
          </p:cNvPr>
          <p:cNvSpPr/>
          <p:nvPr/>
        </p:nvSpPr>
        <p:spPr>
          <a:xfrm>
            <a:off x="170720" y="1099592"/>
            <a:ext cx="2526304" cy="6937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083" y="556891"/>
            <a:ext cx="8197998" cy="468122"/>
          </a:xfrm>
        </p:spPr>
        <p:txBody>
          <a:bodyPr/>
          <a:lstStyle/>
          <a:p>
            <a:r>
              <a:rPr lang="en-US" sz="2400" dirty="0"/>
              <a:t>Rule &amp; Machine Learning Integration Patterns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1DFE9-3990-4A47-B94B-2A23274963D9}"/>
              </a:ext>
            </a:extLst>
          </p:cNvPr>
          <p:cNvSpPr txBox="1">
            <a:spLocks/>
          </p:cNvSpPr>
          <p:nvPr/>
        </p:nvSpPr>
        <p:spPr bwMode="gray">
          <a:xfrm>
            <a:off x="187069" y="1176907"/>
            <a:ext cx="2509955" cy="58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4950" indent="-2349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25" indent="-2190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908050" indent="-2159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257300" indent="-2349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16129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0701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5273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9845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4417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300" kern="0" dirty="0"/>
              <a:t>Pattern 1:  Leverage ML outputs as an input into rules </a:t>
            </a:r>
          </a:p>
          <a:p>
            <a:endParaRPr lang="en-US" sz="1300" kern="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8AAC10-0B5B-467C-9021-3DDE1A115862}"/>
              </a:ext>
            </a:extLst>
          </p:cNvPr>
          <p:cNvSpPr/>
          <p:nvPr/>
        </p:nvSpPr>
        <p:spPr>
          <a:xfrm>
            <a:off x="803559" y="2274936"/>
            <a:ext cx="449826" cy="228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ML1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00B974-7D05-424A-BDA9-3865C6042C4B}"/>
              </a:ext>
            </a:extLst>
          </p:cNvPr>
          <p:cNvSpPr txBox="1">
            <a:spLocks/>
          </p:cNvSpPr>
          <p:nvPr/>
        </p:nvSpPr>
        <p:spPr bwMode="gray">
          <a:xfrm>
            <a:off x="3034733" y="1168475"/>
            <a:ext cx="2871185" cy="58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4950" indent="-2349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25" indent="-2190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908050" indent="-2159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257300" indent="-2349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16129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0701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5273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9845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4417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300" kern="0" dirty="0"/>
              <a:t>Pattern 2:  Leverage rule outputs as feature input into ML models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0271EC-01BA-4F79-916A-A79D01A9C12F}"/>
              </a:ext>
            </a:extLst>
          </p:cNvPr>
          <p:cNvSpPr txBox="1">
            <a:spLocks/>
          </p:cNvSpPr>
          <p:nvPr/>
        </p:nvSpPr>
        <p:spPr bwMode="gray">
          <a:xfrm>
            <a:off x="5978579" y="1146736"/>
            <a:ext cx="2688656" cy="66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4950" indent="-2349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25" indent="-2190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908050" indent="-2159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257300" indent="-2349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16129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0701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5273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9845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441700" indent="-2413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300" kern="0" dirty="0"/>
              <a:t>Pattern 3:  Leverage both rule and ML outputs as inputs</a:t>
            </a:r>
          </a:p>
          <a:p>
            <a:endParaRPr lang="en-US" sz="1300" kern="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876CFE-4249-4665-968F-3AD447A77A24}"/>
              </a:ext>
            </a:extLst>
          </p:cNvPr>
          <p:cNvSpPr/>
          <p:nvPr/>
        </p:nvSpPr>
        <p:spPr>
          <a:xfrm>
            <a:off x="1472152" y="2274936"/>
            <a:ext cx="449826" cy="228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ML2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C6C2D3-EDAB-47CB-BE7F-3C3C450BD065}"/>
              </a:ext>
            </a:extLst>
          </p:cNvPr>
          <p:cNvSpPr/>
          <p:nvPr/>
        </p:nvSpPr>
        <p:spPr>
          <a:xfrm>
            <a:off x="1135396" y="2909116"/>
            <a:ext cx="449826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rule1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471ACA-6BDD-4CCD-874C-388934759F7B}"/>
              </a:ext>
            </a:extLst>
          </p:cNvPr>
          <p:cNvCxnSpPr>
            <a:stCxn id="4" idx="2"/>
            <a:endCxn id="8" idx="0"/>
          </p:cNvCxnSpPr>
          <p:nvPr/>
        </p:nvCxnSpPr>
        <p:spPr>
          <a:xfrm>
            <a:off x="1028472" y="2503536"/>
            <a:ext cx="331837" cy="4055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4160EF-C23E-41A1-9E12-5E1ECE7EDF45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1360309" y="2503536"/>
            <a:ext cx="336756" cy="4055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B02DD31-7571-47AD-9E39-AE652F5D1F4F}"/>
              </a:ext>
            </a:extLst>
          </p:cNvPr>
          <p:cNvSpPr txBox="1"/>
          <p:nvPr/>
        </p:nvSpPr>
        <p:spPr>
          <a:xfrm>
            <a:off x="250073" y="3206974"/>
            <a:ext cx="2444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e.g. If ML1 output &gt; 0.50 &amp;&amp; ML2 &lt; 0.50 then</a:t>
            </a:r>
          </a:p>
          <a:p>
            <a:r>
              <a:rPr lang="en-US" sz="800" dirty="0"/>
              <a:t>	Recommend buy now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E8D7C93-63EA-496F-856D-183C8F7D891D}"/>
              </a:ext>
            </a:extLst>
          </p:cNvPr>
          <p:cNvSpPr/>
          <p:nvPr/>
        </p:nvSpPr>
        <p:spPr>
          <a:xfrm>
            <a:off x="3477136" y="2263874"/>
            <a:ext cx="449826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rule1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B853968-6011-444C-B3BF-2FE7C7C16874}"/>
              </a:ext>
            </a:extLst>
          </p:cNvPr>
          <p:cNvSpPr/>
          <p:nvPr/>
        </p:nvSpPr>
        <p:spPr>
          <a:xfrm>
            <a:off x="4079362" y="2263874"/>
            <a:ext cx="449826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rule2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765334-CB9A-42CE-89D8-831467E1BC17}"/>
              </a:ext>
            </a:extLst>
          </p:cNvPr>
          <p:cNvSpPr/>
          <p:nvPr/>
        </p:nvSpPr>
        <p:spPr>
          <a:xfrm>
            <a:off x="4681588" y="2263874"/>
            <a:ext cx="449826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rule3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FC0E71C-857B-4414-BF75-94FFE2334B0C}"/>
              </a:ext>
            </a:extLst>
          </p:cNvPr>
          <p:cNvSpPr/>
          <p:nvPr/>
        </p:nvSpPr>
        <p:spPr>
          <a:xfrm>
            <a:off x="3720873" y="2802190"/>
            <a:ext cx="449826" cy="228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ML1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038FB1-8152-4E6D-B5F8-9E554FA1DA1B}"/>
              </a:ext>
            </a:extLst>
          </p:cNvPr>
          <p:cNvSpPr/>
          <p:nvPr/>
        </p:nvSpPr>
        <p:spPr>
          <a:xfrm>
            <a:off x="4456675" y="2794816"/>
            <a:ext cx="449826" cy="228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ML2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0CD536-E6E1-434B-A570-EE650F406259}"/>
              </a:ext>
            </a:extLst>
          </p:cNvPr>
          <p:cNvCxnSpPr>
            <a:cxnSpLocks/>
            <a:stCxn id="15" idx="2"/>
            <a:endCxn id="18" idx="0"/>
          </p:cNvCxnSpPr>
          <p:nvPr/>
        </p:nvCxnSpPr>
        <p:spPr>
          <a:xfrm>
            <a:off x="3702049" y="2492474"/>
            <a:ext cx="243737" cy="309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BE3DA6-2686-4B54-A479-8E76E4B02105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 flipH="1">
            <a:off x="3945786" y="2492474"/>
            <a:ext cx="358489" cy="309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0B1FA4-D3B1-45D2-B9A6-32964FF85449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 flipH="1">
            <a:off x="4681588" y="2492474"/>
            <a:ext cx="224913" cy="3023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CFA3FF3-3D2E-459A-8CA0-937691C862B4}"/>
              </a:ext>
            </a:extLst>
          </p:cNvPr>
          <p:cNvCxnSpPr>
            <a:cxnSpLocks/>
            <a:stCxn id="16" idx="2"/>
            <a:endCxn id="19" idx="0"/>
          </p:cNvCxnSpPr>
          <p:nvPr/>
        </p:nvCxnSpPr>
        <p:spPr>
          <a:xfrm>
            <a:off x="4304275" y="2492474"/>
            <a:ext cx="377313" cy="3023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38C3FB6-F037-4DE7-AE65-C778407D95EB}"/>
              </a:ext>
            </a:extLst>
          </p:cNvPr>
          <p:cNvSpPr txBox="1"/>
          <p:nvPr/>
        </p:nvSpPr>
        <p:spPr>
          <a:xfrm>
            <a:off x="3407290" y="1939739"/>
            <a:ext cx="627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Needs Repairs?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F26C61-81EB-472C-9673-50E7DB9F86DF}"/>
              </a:ext>
            </a:extLst>
          </p:cNvPr>
          <p:cNvSpPr txBox="1"/>
          <p:nvPr/>
        </p:nvSpPr>
        <p:spPr>
          <a:xfrm>
            <a:off x="431160" y="1914899"/>
            <a:ext cx="112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Probability of house selling in 10 days?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D61B8C-C017-48F9-8861-42F5F5E2900E}"/>
              </a:ext>
            </a:extLst>
          </p:cNvPr>
          <p:cNvSpPr txBox="1"/>
          <p:nvPr/>
        </p:nvSpPr>
        <p:spPr>
          <a:xfrm>
            <a:off x="1463545" y="1917617"/>
            <a:ext cx="112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Probability of sellers dropping price?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07F738-56BB-4417-B89F-C8DA51438D63}"/>
              </a:ext>
            </a:extLst>
          </p:cNvPr>
          <p:cNvSpPr txBox="1"/>
          <p:nvPr/>
        </p:nvSpPr>
        <p:spPr>
          <a:xfrm>
            <a:off x="3913115" y="1984159"/>
            <a:ext cx="833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Is </a:t>
            </a:r>
            <a:r>
              <a:rPr lang="en-US" sz="800" dirty="0" err="1"/>
              <a:t>OffSeason</a:t>
            </a:r>
            <a:r>
              <a:rPr lang="en-US" sz="800" dirty="0"/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4AFE7E-2387-48B0-9FF4-7A1D825FACBD}"/>
              </a:ext>
            </a:extLst>
          </p:cNvPr>
          <p:cNvSpPr txBox="1"/>
          <p:nvPr/>
        </p:nvSpPr>
        <p:spPr>
          <a:xfrm>
            <a:off x="4592918" y="1939739"/>
            <a:ext cx="810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Sellers want to sell now?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4F3B60-D8D9-44BA-9089-6AD6D52DDB46}"/>
              </a:ext>
            </a:extLst>
          </p:cNvPr>
          <p:cNvSpPr txBox="1"/>
          <p:nvPr/>
        </p:nvSpPr>
        <p:spPr>
          <a:xfrm>
            <a:off x="3358402" y="3075032"/>
            <a:ext cx="112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Probability of sellers dropping price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336B58-824A-4C9E-A816-5F869AABAFCA}"/>
              </a:ext>
            </a:extLst>
          </p:cNvPr>
          <p:cNvSpPr txBox="1"/>
          <p:nvPr/>
        </p:nvSpPr>
        <p:spPr>
          <a:xfrm>
            <a:off x="4384163" y="3087687"/>
            <a:ext cx="112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Probability of house selling in 10 days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4151263-6884-4564-96E5-F98E15DA19CD}"/>
              </a:ext>
            </a:extLst>
          </p:cNvPr>
          <p:cNvSpPr/>
          <p:nvPr/>
        </p:nvSpPr>
        <p:spPr>
          <a:xfrm>
            <a:off x="6873081" y="2225803"/>
            <a:ext cx="449826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rule1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F36A8B6-FA2A-4CE4-89DA-01AE7C25F5ED}"/>
              </a:ext>
            </a:extLst>
          </p:cNvPr>
          <p:cNvSpPr/>
          <p:nvPr/>
        </p:nvSpPr>
        <p:spPr>
          <a:xfrm>
            <a:off x="7475307" y="2225803"/>
            <a:ext cx="449826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rule2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63DE43F-3CA5-4077-AA9C-F83DF0E6A394}"/>
              </a:ext>
            </a:extLst>
          </p:cNvPr>
          <p:cNvSpPr/>
          <p:nvPr/>
        </p:nvSpPr>
        <p:spPr>
          <a:xfrm>
            <a:off x="7116818" y="2764119"/>
            <a:ext cx="449826" cy="228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ML1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F6826AD-E666-431E-AA01-6F0189AABFB9}"/>
              </a:ext>
            </a:extLst>
          </p:cNvPr>
          <p:cNvSpPr/>
          <p:nvPr/>
        </p:nvSpPr>
        <p:spPr>
          <a:xfrm>
            <a:off x="6281301" y="2232148"/>
            <a:ext cx="449826" cy="228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rule3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9F10B4B-5748-424A-B0F0-6599AFC583F4}"/>
              </a:ext>
            </a:extLst>
          </p:cNvPr>
          <p:cNvSpPr/>
          <p:nvPr/>
        </p:nvSpPr>
        <p:spPr>
          <a:xfrm>
            <a:off x="7122063" y="3654871"/>
            <a:ext cx="449826" cy="228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ML2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799478-AB6D-4DE7-8FE2-4566079FCCEE}"/>
              </a:ext>
            </a:extLst>
          </p:cNvPr>
          <p:cNvSpPr txBox="1"/>
          <p:nvPr/>
        </p:nvSpPr>
        <p:spPr>
          <a:xfrm>
            <a:off x="6820345" y="1910936"/>
            <a:ext cx="654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Needs Repairs?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82F7415-5021-48BF-A35A-A2FF80CBDFD2}"/>
              </a:ext>
            </a:extLst>
          </p:cNvPr>
          <p:cNvSpPr txBox="1"/>
          <p:nvPr/>
        </p:nvSpPr>
        <p:spPr>
          <a:xfrm>
            <a:off x="7346976" y="1976143"/>
            <a:ext cx="9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Is </a:t>
            </a:r>
            <a:r>
              <a:rPr lang="en-US" sz="800" dirty="0" err="1"/>
              <a:t>OffSeason</a:t>
            </a:r>
            <a:r>
              <a:rPr lang="en-US" sz="800" dirty="0"/>
              <a:t>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2BADBD-EF00-42E1-B2B2-4BE9EE4E46F6}"/>
              </a:ext>
            </a:extLst>
          </p:cNvPr>
          <p:cNvSpPr txBox="1"/>
          <p:nvPr/>
        </p:nvSpPr>
        <p:spPr>
          <a:xfrm>
            <a:off x="6139217" y="1904042"/>
            <a:ext cx="760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Sellers want to sell now?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4777A69-5F32-429F-BB7C-311AB406C99A}"/>
              </a:ext>
            </a:extLst>
          </p:cNvPr>
          <p:cNvSpPr txBox="1"/>
          <p:nvPr/>
        </p:nvSpPr>
        <p:spPr>
          <a:xfrm>
            <a:off x="7597878" y="2715375"/>
            <a:ext cx="112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Probability of sellers dropping price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E8BA45-1873-4455-ACD9-0E69CAC734C3}"/>
              </a:ext>
            </a:extLst>
          </p:cNvPr>
          <p:cNvSpPr txBox="1"/>
          <p:nvPr/>
        </p:nvSpPr>
        <p:spPr>
          <a:xfrm>
            <a:off x="7632619" y="3609677"/>
            <a:ext cx="112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Probability of house selling in 10 days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89034C3-BF19-493F-8B26-0CEAE72F4DF7}"/>
              </a:ext>
            </a:extLst>
          </p:cNvPr>
          <p:cNvCxnSpPr>
            <a:cxnSpLocks/>
          </p:cNvCxnSpPr>
          <p:nvPr/>
        </p:nvCxnSpPr>
        <p:spPr>
          <a:xfrm>
            <a:off x="7079170" y="2454403"/>
            <a:ext cx="243737" cy="309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A21C8C6-EC2A-4B75-8A96-7EF0A1306A84}"/>
              </a:ext>
            </a:extLst>
          </p:cNvPr>
          <p:cNvCxnSpPr>
            <a:cxnSpLocks/>
            <a:stCxn id="40" idx="2"/>
            <a:endCxn id="41" idx="0"/>
          </p:cNvCxnSpPr>
          <p:nvPr/>
        </p:nvCxnSpPr>
        <p:spPr>
          <a:xfrm flipH="1">
            <a:off x="7341731" y="2454403"/>
            <a:ext cx="358489" cy="309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A64274E-5BE4-4CD5-8C7B-C5ACD405DB99}"/>
              </a:ext>
            </a:extLst>
          </p:cNvPr>
          <p:cNvCxnSpPr>
            <a:cxnSpLocks/>
            <a:stCxn id="41" idx="2"/>
            <a:endCxn id="54" idx="0"/>
          </p:cNvCxnSpPr>
          <p:nvPr/>
        </p:nvCxnSpPr>
        <p:spPr>
          <a:xfrm>
            <a:off x="7341731" y="2992719"/>
            <a:ext cx="5245" cy="6621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BFCD527-E73B-4178-85DB-055CD15C5351}"/>
              </a:ext>
            </a:extLst>
          </p:cNvPr>
          <p:cNvCxnSpPr>
            <a:cxnSpLocks/>
            <a:stCxn id="51" idx="2"/>
            <a:endCxn id="54" idx="0"/>
          </p:cNvCxnSpPr>
          <p:nvPr/>
        </p:nvCxnSpPr>
        <p:spPr>
          <a:xfrm>
            <a:off x="6506214" y="2460748"/>
            <a:ext cx="840762" cy="1194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3BC6E4E-0E68-4458-9AC6-CE5FF528E945}"/>
              </a:ext>
            </a:extLst>
          </p:cNvPr>
          <p:cNvSpPr txBox="1"/>
          <p:nvPr/>
        </p:nvSpPr>
        <p:spPr>
          <a:xfrm>
            <a:off x="501688" y="4099628"/>
            <a:ext cx="7897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Example:  Imagine that you are a realtor wanting to inform your client how quickly they should act on a property they are interested in…</a:t>
            </a:r>
          </a:p>
        </p:txBody>
      </p:sp>
    </p:spTree>
    <p:extLst>
      <p:ext uri="{BB962C8B-B14F-4D97-AF65-F5344CB8AC3E}">
        <p14:creationId xmlns:p14="http://schemas.microsoft.com/office/powerpoint/2010/main" val="2541012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313" y="338108"/>
            <a:ext cx="8662068" cy="900755"/>
          </a:xfrm>
        </p:spPr>
        <p:txBody>
          <a:bodyPr/>
          <a:lstStyle/>
          <a:p>
            <a:r>
              <a:rPr lang="en-US" sz="2400" dirty="0"/>
              <a:t>How can we apply Microservices and Reactive Architecture styles to Rules and Machine Learning?</a:t>
            </a:r>
          </a:p>
        </p:txBody>
      </p:sp>
      <p:pic>
        <p:nvPicPr>
          <p:cNvPr id="6" name="Picture 5" descr="A picture containing chain, ware, necklace&#10;&#10;Description automatically generated">
            <a:extLst>
              <a:ext uri="{FF2B5EF4-FFF2-40B4-BE49-F238E27FC236}">
                <a16:creationId xmlns:a16="http://schemas.microsoft.com/office/drawing/2014/main" id="{3AB6659D-4FFA-46BB-85BD-DAF4C2C2A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323" y="1098755"/>
            <a:ext cx="4551354" cy="316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Microservices to the rescue!  But are they a silver bullet?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70778-6554-694D-ACCD-6D0F44C4E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732" y="975072"/>
            <a:ext cx="7426902" cy="337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97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Using a reactive architecture with microservices can add additional value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9892FE-6F00-6A4B-966E-60838A874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954" y="1129254"/>
            <a:ext cx="6881648" cy="302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44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Four categories of technologies you can use to build reactive apps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3B2DD-DD1F-0947-BD13-FEB28792D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03" y="1119352"/>
            <a:ext cx="7748752" cy="323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45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E0247A-92C7-443C-9F27-D60D1AFA3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40" y="1197720"/>
            <a:ext cx="7431718" cy="30569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7C0BE25-67F8-4D8B-A0C7-8E99E51F3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779" y="416571"/>
            <a:ext cx="8197998" cy="629447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2400" dirty="0" err="1">
                <a:solidFill>
                  <a:srgbClr val="262626"/>
                </a:solidFill>
              </a:rPr>
              <a:t>Akka</a:t>
            </a:r>
            <a:r>
              <a:rPr lang="en-US" sz="2400" dirty="0">
                <a:solidFill>
                  <a:srgbClr val="262626"/>
                </a:solidFill>
              </a:rPr>
              <a:t> is built off the </a:t>
            </a:r>
            <a:r>
              <a:rPr lang="en-US" sz="2400" u="sng" dirty="0">
                <a:solidFill>
                  <a:schemeClr val="hlink"/>
                </a:solidFill>
                <a:hlinkClick r:id="rId3"/>
              </a:rPr>
              <a:t>actor model</a:t>
            </a:r>
            <a:r>
              <a:rPr lang="en-US" sz="2400" dirty="0">
                <a:solidFill>
                  <a:srgbClr val="262626"/>
                </a:solidFill>
              </a:rPr>
              <a:t>,  which originated in 1973 per Carl Hewitt)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7272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083" y="1843351"/>
            <a:ext cx="8197998" cy="629447"/>
          </a:xfrm>
        </p:spPr>
        <p:txBody>
          <a:bodyPr/>
          <a:lstStyle/>
          <a:p>
            <a:r>
              <a:rPr lang="en-US" sz="2400" dirty="0"/>
              <a:t>Demo Overview</a:t>
            </a:r>
          </a:p>
        </p:txBody>
      </p:sp>
    </p:spTree>
    <p:extLst>
      <p:ext uri="{BB962C8B-B14F-4D97-AF65-F5344CB8AC3E}">
        <p14:creationId xmlns:p14="http://schemas.microsoft.com/office/powerpoint/2010/main" val="3638975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Combining all of these technologies &amp; patterns together can create a powerful solution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871940-867F-4B41-8213-95CD03182983}"/>
              </a:ext>
            </a:extLst>
          </p:cNvPr>
          <p:cNvSpPr/>
          <p:nvPr/>
        </p:nvSpPr>
        <p:spPr bwMode="auto">
          <a:xfrm>
            <a:off x="0" y="1219200"/>
            <a:ext cx="9144000" cy="3052011"/>
          </a:xfrm>
          <a:prstGeom prst="rect">
            <a:avLst/>
          </a:prstGeom>
          <a:solidFill>
            <a:srgbClr val="EEEEE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Shape 83">
            <a:extLst>
              <a:ext uri="{FF2B5EF4-FFF2-40B4-BE49-F238E27FC236}">
                <a16:creationId xmlns:a16="http://schemas.microsoft.com/office/drawing/2014/main" id="{A0CDA7F7-79A5-4477-8798-9FAF393F8A59}"/>
              </a:ext>
            </a:extLst>
          </p:cNvPr>
          <p:cNvSpPr txBox="1"/>
          <p:nvPr/>
        </p:nvSpPr>
        <p:spPr>
          <a:xfrm>
            <a:off x="-56635" y="1295156"/>
            <a:ext cx="5828934" cy="2253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609585" indent="-389457" defTabSz="1219170">
              <a:lnSpc>
                <a:spcPct val="115000"/>
              </a:lnSpc>
              <a:spcBef>
                <a:spcPts val="800"/>
              </a:spcBef>
              <a:buClr>
                <a:srgbClr val="000000"/>
              </a:buClr>
              <a:buFont typeface="Overpass"/>
              <a:buChar char="●"/>
            </a:pPr>
            <a:r>
              <a:rPr lang="en-US" sz="16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Saga </a:t>
            </a:r>
            <a:r>
              <a:rPr lang="en-US" sz="1600" kern="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Akka</a:t>
            </a:r>
            <a:r>
              <a:rPr lang="en-US" sz="16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 Actor for coordinating a reactive workflow</a:t>
            </a:r>
          </a:p>
          <a:p>
            <a:pPr marL="609585" indent="-389457" defTabSz="1219170">
              <a:lnSpc>
                <a:spcPct val="115000"/>
              </a:lnSpc>
              <a:spcBef>
                <a:spcPts val="800"/>
              </a:spcBef>
              <a:buClr>
                <a:srgbClr val="000000"/>
              </a:buClr>
              <a:buFont typeface="Overpass"/>
              <a:buChar char="●"/>
            </a:pPr>
            <a:r>
              <a:rPr lang="en-US" sz="16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Leverage Kafka as the messaging mechanism between the microservices</a:t>
            </a:r>
          </a:p>
          <a:p>
            <a:pPr marL="609585" indent="-389457" defTabSz="1219170">
              <a:lnSpc>
                <a:spcPct val="115000"/>
              </a:lnSpc>
              <a:spcBef>
                <a:spcPts val="800"/>
              </a:spcBef>
              <a:buClr>
                <a:srgbClr val="000000"/>
              </a:buClr>
              <a:buFont typeface="Overpass"/>
              <a:buChar char="●"/>
            </a:pPr>
            <a:r>
              <a:rPr lang="en-US" sz="16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Leverage </a:t>
            </a:r>
            <a:r>
              <a:rPr lang="en-US" sz="1600" kern="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Lagom</a:t>
            </a:r>
            <a:r>
              <a:rPr lang="en-US" sz="16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 to bootstrap Kafka</a:t>
            </a:r>
          </a:p>
          <a:p>
            <a:pPr marL="609585" indent="-389457" defTabSz="1219170">
              <a:lnSpc>
                <a:spcPct val="115000"/>
              </a:lnSpc>
              <a:spcBef>
                <a:spcPts val="800"/>
              </a:spcBef>
              <a:buClr>
                <a:srgbClr val="000000"/>
              </a:buClr>
              <a:buFont typeface="Overpass"/>
              <a:buChar char="●"/>
            </a:pPr>
            <a:r>
              <a:rPr lang="en-US" sz="16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H2O for machine learning</a:t>
            </a:r>
          </a:p>
          <a:p>
            <a:pPr marL="609585" indent="-389457" defTabSz="1219170">
              <a:lnSpc>
                <a:spcPct val="115000"/>
              </a:lnSpc>
              <a:spcBef>
                <a:spcPts val="800"/>
              </a:spcBef>
              <a:buClr>
                <a:srgbClr val="000000"/>
              </a:buClr>
              <a:buFont typeface="Overpass"/>
              <a:buChar char="●"/>
            </a:pPr>
            <a:r>
              <a:rPr lang="en-US" sz="16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Drools for rules</a:t>
            </a:r>
          </a:p>
          <a:p>
            <a:pPr marL="609585" indent="-389457" defTabSz="1219170">
              <a:lnSpc>
                <a:spcPct val="115000"/>
              </a:lnSpc>
              <a:spcBef>
                <a:spcPts val="800"/>
              </a:spcBef>
              <a:buClr>
                <a:srgbClr val="000000"/>
              </a:buClr>
              <a:buFont typeface="Overpass"/>
              <a:buChar char="●"/>
            </a:pPr>
            <a:r>
              <a:rPr lang="en-US" sz="16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Leverage Java for non </a:t>
            </a:r>
            <a:r>
              <a:rPr lang="en-US" sz="1600" kern="0" dirty="0" err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Akka</a:t>
            </a:r>
            <a:r>
              <a:rPr lang="en-US" sz="16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 microservices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97754D-6CFB-45A7-B48F-87F25C428B24}"/>
              </a:ext>
            </a:extLst>
          </p:cNvPr>
          <p:cNvSpPr/>
          <p:nvPr/>
        </p:nvSpPr>
        <p:spPr>
          <a:xfrm>
            <a:off x="5721832" y="2593233"/>
            <a:ext cx="3159015" cy="261258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Kafka</a:t>
            </a:r>
          </a:p>
        </p:txBody>
      </p:sp>
      <p:pic>
        <p:nvPicPr>
          <p:cNvPr id="30" name="Picture 2" descr="http://kafka.apache.org/images/logo.png">
            <a:extLst>
              <a:ext uri="{FF2B5EF4-FFF2-40B4-BE49-F238E27FC236}">
                <a16:creationId xmlns:a16="http://schemas.microsoft.com/office/drawing/2014/main" id="{19807F24-F0F9-44AF-955D-301742E04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78342"/>
          <a:stretch/>
        </p:blipFill>
        <p:spPr bwMode="auto">
          <a:xfrm>
            <a:off x="7812825" y="2618312"/>
            <a:ext cx="169303" cy="2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466F8DA-88D0-4EEB-8DC2-1AF09CA5A154}"/>
              </a:ext>
            </a:extLst>
          </p:cNvPr>
          <p:cNvSpPr/>
          <p:nvPr/>
        </p:nvSpPr>
        <p:spPr>
          <a:xfrm>
            <a:off x="5721832" y="1450608"/>
            <a:ext cx="3222379" cy="948619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26E863A-5324-4073-8A06-C3C23E05BC3E}"/>
              </a:ext>
            </a:extLst>
          </p:cNvPr>
          <p:cNvSpPr/>
          <p:nvPr/>
        </p:nvSpPr>
        <p:spPr>
          <a:xfrm>
            <a:off x="7694386" y="1753695"/>
            <a:ext cx="871132" cy="462411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Run Model MS Actor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353F53-D7A5-483A-8AEC-37B26CEDB46C}"/>
              </a:ext>
            </a:extLst>
          </p:cNvPr>
          <p:cNvCxnSpPr>
            <a:endCxn id="39" idx="2"/>
          </p:cNvCxnSpPr>
          <p:nvPr/>
        </p:nvCxnSpPr>
        <p:spPr>
          <a:xfrm flipV="1">
            <a:off x="6769581" y="2180834"/>
            <a:ext cx="227" cy="392053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3BB5D09B-0175-4751-90BB-F1B34C12E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441" y="1688711"/>
            <a:ext cx="294077" cy="29407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312FB4D-4873-4B29-84B9-FF0648B980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624" y="2262826"/>
            <a:ext cx="452224" cy="12602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86BC5C4-7BB0-493F-B8EB-ABE99C38E207}"/>
              </a:ext>
            </a:extLst>
          </p:cNvPr>
          <p:cNvSpPr/>
          <p:nvPr/>
        </p:nvSpPr>
        <p:spPr>
          <a:xfrm>
            <a:off x="6417271" y="3147657"/>
            <a:ext cx="629966" cy="471299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Calc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 FeaturesMS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6134710-EAD8-41D2-9DE3-0F870988C6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620" y="2214303"/>
            <a:ext cx="452224" cy="12602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BDC2887-5B87-4502-AE1E-5B4C432383A0}"/>
              </a:ext>
            </a:extLst>
          </p:cNvPr>
          <p:cNvSpPr txBox="1"/>
          <p:nvPr/>
        </p:nvSpPr>
        <p:spPr>
          <a:xfrm>
            <a:off x="5654690" y="1479872"/>
            <a:ext cx="1237544" cy="15963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Actor System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337A31E-2CB7-4E44-B05F-1DB130DC56A5}"/>
              </a:ext>
            </a:extLst>
          </p:cNvPr>
          <p:cNvSpPr/>
          <p:nvPr/>
        </p:nvSpPr>
        <p:spPr>
          <a:xfrm>
            <a:off x="6251625" y="1753695"/>
            <a:ext cx="1036365" cy="427139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Saga Actor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52C560F-851A-407B-ABF8-5CA8DDE9AFAE}"/>
              </a:ext>
            </a:extLst>
          </p:cNvPr>
          <p:cNvCxnSpPr/>
          <p:nvPr/>
        </p:nvCxnSpPr>
        <p:spPr>
          <a:xfrm flipV="1">
            <a:off x="6732254" y="2898408"/>
            <a:ext cx="0" cy="25994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F12B640-6DA0-4922-B08D-3EA39FB12368}"/>
              </a:ext>
            </a:extLst>
          </p:cNvPr>
          <p:cNvCxnSpPr/>
          <p:nvPr/>
        </p:nvCxnSpPr>
        <p:spPr>
          <a:xfrm flipV="1">
            <a:off x="7287990" y="1944835"/>
            <a:ext cx="413004" cy="1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01603F6-61D9-466B-A81A-9C4C902A80D7}"/>
              </a:ext>
            </a:extLst>
          </p:cNvPr>
          <p:cNvCxnSpPr>
            <a:stCxn id="32" idx="2"/>
          </p:cNvCxnSpPr>
          <p:nvPr/>
        </p:nvCxnSpPr>
        <p:spPr>
          <a:xfrm flipH="1">
            <a:off x="8126356" y="2216106"/>
            <a:ext cx="3596" cy="377127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3004E8BE-16B2-49FA-86CE-9C4AECD34B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993" y="2586615"/>
            <a:ext cx="952725" cy="243275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09993C15-B392-45E0-8AAC-F2C162D0E6EB}"/>
              </a:ext>
            </a:extLst>
          </p:cNvPr>
          <p:cNvSpPr/>
          <p:nvPr/>
        </p:nvSpPr>
        <p:spPr bwMode="auto">
          <a:xfrm>
            <a:off x="7301762" y="1978587"/>
            <a:ext cx="233686" cy="201143"/>
          </a:xfrm>
          <a:prstGeom prst="ellipse">
            <a:avLst/>
          </a:prstGeom>
          <a:solidFill>
            <a:srgbClr val="FFE512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7EBE0-A8FA-4B55-81E1-75B057756FAA}"/>
              </a:ext>
            </a:extLst>
          </p:cNvPr>
          <p:cNvSpPr/>
          <p:nvPr/>
        </p:nvSpPr>
        <p:spPr bwMode="auto">
          <a:xfrm>
            <a:off x="7792790" y="2289688"/>
            <a:ext cx="233686" cy="201143"/>
          </a:xfrm>
          <a:prstGeom prst="ellipse">
            <a:avLst/>
          </a:prstGeom>
          <a:solidFill>
            <a:srgbClr val="FFE512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C19DF3D-6023-4907-9D77-5C9C42B8CD1F}"/>
              </a:ext>
            </a:extLst>
          </p:cNvPr>
          <p:cNvSpPr/>
          <p:nvPr/>
        </p:nvSpPr>
        <p:spPr>
          <a:xfrm>
            <a:off x="7379403" y="3148823"/>
            <a:ext cx="629966" cy="471299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Rules MS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5DB7F38-307E-47C5-9D47-039C07F33A3C}"/>
              </a:ext>
            </a:extLst>
          </p:cNvPr>
          <p:cNvCxnSpPr/>
          <p:nvPr/>
        </p:nvCxnSpPr>
        <p:spPr>
          <a:xfrm flipV="1">
            <a:off x="7694386" y="2886735"/>
            <a:ext cx="0" cy="25994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8A70CF56-E26B-443E-9386-540097BECB41}"/>
              </a:ext>
            </a:extLst>
          </p:cNvPr>
          <p:cNvSpPr/>
          <p:nvPr/>
        </p:nvSpPr>
        <p:spPr bwMode="auto">
          <a:xfrm>
            <a:off x="7379403" y="2916706"/>
            <a:ext cx="233686" cy="201143"/>
          </a:xfrm>
          <a:prstGeom prst="ellipse">
            <a:avLst/>
          </a:prstGeom>
          <a:solidFill>
            <a:srgbClr val="FFE512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</a:t>
            </a:r>
          </a:p>
        </p:txBody>
      </p:sp>
      <p:pic>
        <p:nvPicPr>
          <p:cNvPr id="71" name="Picture 2" descr="Drools logo">
            <a:extLst>
              <a:ext uri="{FF2B5EF4-FFF2-40B4-BE49-F238E27FC236}">
                <a16:creationId xmlns:a16="http://schemas.microsoft.com/office/drawing/2014/main" id="{E708E091-535E-4501-A44F-1E64C51A5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402" y="3460057"/>
            <a:ext cx="531380" cy="1261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C69EE4A-E863-483C-8F89-4DAF6FD29D98}"/>
              </a:ext>
            </a:extLst>
          </p:cNvPr>
          <p:cNvSpPr/>
          <p:nvPr/>
        </p:nvSpPr>
        <p:spPr bwMode="auto">
          <a:xfrm>
            <a:off x="6491128" y="2305273"/>
            <a:ext cx="233686" cy="201143"/>
          </a:xfrm>
          <a:prstGeom prst="ellipse">
            <a:avLst/>
          </a:prstGeom>
          <a:solidFill>
            <a:srgbClr val="FFE512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E451EC4-5B75-44BB-A064-59EA7EC16CFF}"/>
              </a:ext>
            </a:extLst>
          </p:cNvPr>
          <p:cNvSpPr/>
          <p:nvPr/>
        </p:nvSpPr>
        <p:spPr bwMode="auto">
          <a:xfrm>
            <a:off x="6417271" y="2898217"/>
            <a:ext cx="233686" cy="201143"/>
          </a:xfrm>
          <a:prstGeom prst="ellipse">
            <a:avLst/>
          </a:prstGeom>
          <a:solidFill>
            <a:srgbClr val="FFE512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3827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7B4AC1-3EF2-425C-AEEC-3F65707CF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01" t="20789" r="21049" b="1483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5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779" y="416571"/>
            <a:ext cx="8197998" cy="629447"/>
          </a:xfrm>
        </p:spPr>
        <p:txBody>
          <a:bodyPr/>
          <a:lstStyle/>
          <a:p>
            <a:r>
              <a:rPr lang="en-US" sz="2400" dirty="0"/>
              <a:t>Fraudulent Transaction Use Case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D32421-0844-4D95-A6BD-61AB0036486D}"/>
              </a:ext>
            </a:extLst>
          </p:cNvPr>
          <p:cNvSpPr/>
          <p:nvPr/>
        </p:nvSpPr>
        <p:spPr bwMode="auto">
          <a:xfrm>
            <a:off x="17736" y="989877"/>
            <a:ext cx="9126264" cy="3366929"/>
          </a:xfrm>
          <a:prstGeom prst="rect">
            <a:avLst/>
          </a:prstGeom>
          <a:solidFill>
            <a:srgbClr val="EEEEE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1317BD-592F-4FDE-9415-0E941D589C70}"/>
              </a:ext>
            </a:extLst>
          </p:cNvPr>
          <p:cNvSpPr/>
          <p:nvPr/>
        </p:nvSpPr>
        <p:spPr>
          <a:xfrm>
            <a:off x="2013183" y="1764276"/>
            <a:ext cx="1752600" cy="32012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Calc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Features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4D6DE-AE6F-49B2-9876-BB57F3DD43C7}"/>
              </a:ext>
            </a:extLst>
          </p:cNvPr>
          <p:cNvSpPr/>
          <p:nvPr/>
        </p:nvSpPr>
        <p:spPr>
          <a:xfrm>
            <a:off x="1547307" y="1186539"/>
            <a:ext cx="1360272" cy="5624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Akka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Saga Actor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97BDF2-9495-4DB1-A575-6BCEAFB6FD02}"/>
              </a:ext>
            </a:extLst>
          </p:cNvPr>
          <p:cNvCxnSpPr>
            <a:cxnSpLocks/>
          </p:cNvCxnSpPr>
          <p:nvPr/>
        </p:nvCxnSpPr>
        <p:spPr>
          <a:xfrm flipV="1">
            <a:off x="2303744" y="1749039"/>
            <a:ext cx="0" cy="2607767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dash"/>
            <a:headEnd type="none"/>
            <a:tailEnd type="none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4060464-B8F4-468B-8C14-139018ED29DC}"/>
              </a:ext>
            </a:extLst>
          </p:cNvPr>
          <p:cNvSpPr/>
          <p:nvPr/>
        </p:nvSpPr>
        <p:spPr>
          <a:xfrm>
            <a:off x="3103151" y="1186539"/>
            <a:ext cx="1362456" cy="5624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Kafka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dirty="0" err="1">
                <a:solidFill>
                  <a:srgbClr val="000000"/>
                </a:solidFill>
              </a:rPr>
              <a:t>card.transaction</a:t>
            </a:r>
            <a:r>
              <a:rPr lang="en-US" sz="1100" b="0" dirty="0">
                <a:solidFill>
                  <a:srgbClr val="000000"/>
                </a:solidFill>
              </a:rPr>
              <a:t> topic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09E1B0-CF75-459D-8AF8-DC1B768BCE3C}"/>
              </a:ext>
            </a:extLst>
          </p:cNvPr>
          <p:cNvSpPr/>
          <p:nvPr/>
        </p:nvSpPr>
        <p:spPr>
          <a:xfrm>
            <a:off x="4598030" y="1186539"/>
            <a:ext cx="1362456" cy="5624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Java Calc Features 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D13EF-ABAC-432A-A420-F6A201B71B75}"/>
              </a:ext>
            </a:extLst>
          </p:cNvPr>
          <p:cNvSpPr/>
          <p:nvPr/>
        </p:nvSpPr>
        <p:spPr>
          <a:xfrm>
            <a:off x="6134211" y="1186539"/>
            <a:ext cx="1362456" cy="5624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Akka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Run Model MS Actor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A6C252-454C-474E-B469-2C7E771A5D8F}"/>
              </a:ext>
            </a:extLst>
          </p:cNvPr>
          <p:cNvSpPr/>
          <p:nvPr/>
        </p:nvSpPr>
        <p:spPr>
          <a:xfrm>
            <a:off x="2209087" y="2178187"/>
            <a:ext cx="182880" cy="1923549"/>
          </a:xfrm>
          <a:prstGeom prst="rect">
            <a:avLst/>
          </a:prstGeom>
          <a:solidFill>
            <a:srgbClr val="EEEEEE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5357DD-7D1D-49CE-88F3-547CC6620042}"/>
              </a:ext>
            </a:extLst>
          </p:cNvPr>
          <p:cNvCxnSpPr>
            <a:cxnSpLocks/>
          </p:cNvCxnSpPr>
          <p:nvPr/>
        </p:nvCxnSpPr>
        <p:spPr>
          <a:xfrm flipH="1" flipV="1">
            <a:off x="3949607" y="1749040"/>
            <a:ext cx="15548" cy="2607766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dash"/>
            <a:headEnd type="none"/>
            <a:tailEnd type="non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B331F1-E10F-4B87-A2C1-8541D2588903}"/>
              </a:ext>
            </a:extLst>
          </p:cNvPr>
          <p:cNvCxnSpPr>
            <a:cxnSpLocks/>
          </p:cNvCxnSpPr>
          <p:nvPr/>
        </p:nvCxnSpPr>
        <p:spPr>
          <a:xfrm flipH="1">
            <a:off x="938401" y="2043717"/>
            <a:ext cx="2975158" cy="3608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solid"/>
            <a:headEnd type="triangle"/>
            <a:tailEnd type="non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01F57E-4EC5-4936-A095-45FEE780677B}"/>
              </a:ext>
            </a:extLst>
          </p:cNvPr>
          <p:cNvCxnSpPr>
            <a:cxnSpLocks/>
          </p:cNvCxnSpPr>
          <p:nvPr/>
        </p:nvCxnSpPr>
        <p:spPr>
          <a:xfrm flipV="1">
            <a:off x="5450561" y="1749038"/>
            <a:ext cx="0" cy="2607768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dash"/>
            <a:headEnd type="none"/>
            <a:tailEnd type="non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FDB252-AD9B-400F-809B-F21B789AB59C}"/>
              </a:ext>
            </a:extLst>
          </p:cNvPr>
          <p:cNvCxnSpPr>
            <a:cxnSpLocks/>
          </p:cNvCxnSpPr>
          <p:nvPr/>
        </p:nvCxnSpPr>
        <p:spPr>
          <a:xfrm flipV="1">
            <a:off x="6972411" y="1749037"/>
            <a:ext cx="0" cy="2607769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dash"/>
            <a:headEnd type="none"/>
            <a:tailEnd type="none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22ADDA4-5D3A-40F5-9E00-BBE8E0FA4035}"/>
              </a:ext>
            </a:extLst>
          </p:cNvPr>
          <p:cNvSpPr/>
          <p:nvPr/>
        </p:nvSpPr>
        <p:spPr>
          <a:xfrm>
            <a:off x="3655635" y="1968476"/>
            <a:ext cx="1752600" cy="32012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Calc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Features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50AA315-7ED6-4742-A3E8-391A5D98BA29}"/>
              </a:ext>
            </a:extLst>
          </p:cNvPr>
          <p:cNvCxnSpPr>
            <a:cxnSpLocks/>
          </p:cNvCxnSpPr>
          <p:nvPr/>
        </p:nvCxnSpPr>
        <p:spPr>
          <a:xfrm flipH="1">
            <a:off x="3949608" y="2239696"/>
            <a:ext cx="1458627" cy="0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solid"/>
            <a:headEnd type="triangle"/>
            <a:tailEnd type="none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9E065C9-F164-4B95-82A5-811A1C9F8EE2}"/>
              </a:ext>
            </a:extLst>
          </p:cNvPr>
          <p:cNvSpPr/>
          <p:nvPr/>
        </p:nvSpPr>
        <p:spPr>
          <a:xfrm>
            <a:off x="3829815" y="2239696"/>
            <a:ext cx="1752600" cy="32012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Features Calculated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011C2BC-BF4A-440A-A688-47EE86E998C0}"/>
              </a:ext>
            </a:extLst>
          </p:cNvPr>
          <p:cNvCxnSpPr>
            <a:cxnSpLocks/>
          </p:cNvCxnSpPr>
          <p:nvPr/>
        </p:nvCxnSpPr>
        <p:spPr>
          <a:xfrm>
            <a:off x="3938266" y="2517333"/>
            <a:ext cx="1470790" cy="141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solid"/>
            <a:headEnd type="triangle"/>
            <a:tailEnd type="none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30ED4B8-7608-400C-A9F2-1E4176299ACC}"/>
              </a:ext>
            </a:extLst>
          </p:cNvPr>
          <p:cNvSpPr/>
          <p:nvPr/>
        </p:nvSpPr>
        <p:spPr>
          <a:xfrm>
            <a:off x="4556826" y="2690447"/>
            <a:ext cx="1752600" cy="208542"/>
          </a:xfrm>
          <a:prstGeom prst="rect">
            <a:avLst/>
          </a:prstGeom>
          <a:solidFill>
            <a:srgbClr val="EEEEEE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Features Calculated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409987-E313-481E-A06A-BA1A4DFD610B}"/>
              </a:ext>
            </a:extLst>
          </p:cNvPr>
          <p:cNvCxnSpPr>
            <a:cxnSpLocks/>
          </p:cNvCxnSpPr>
          <p:nvPr/>
        </p:nvCxnSpPr>
        <p:spPr>
          <a:xfrm flipH="1">
            <a:off x="2376232" y="2895382"/>
            <a:ext cx="4561421" cy="0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solid"/>
            <a:headEnd type="triangle"/>
            <a:tailEnd type="non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3A85BCA-6E65-4FDE-9B8C-105EEB4E0C1B}"/>
              </a:ext>
            </a:extLst>
          </p:cNvPr>
          <p:cNvCxnSpPr>
            <a:cxnSpLocks/>
          </p:cNvCxnSpPr>
          <p:nvPr/>
        </p:nvCxnSpPr>
        <p:spPr>
          <a:xfrm>
            <a:off x="3938266" y="3314147"/>
            <a:ext cx="2999386" cy="0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solid"/>
            <a:headEnd type="triangle"/>
            <a:tailEnd type="none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772155A-2AA9-49F4-B813-84DD9764E5FF}"/>
              </a:ext>
            </a:extLst>
          </p:cNvPr>
          <p:cNvSpPr/>
          <p:nvPr/>
        </p:nvSpPr>
        <p:spPr>
          <a:xfrm>
            <a:off x="6926672" y="2792750"/>
            <a:ext cx="182880" cy="562498"/>
          </a:xfrm>
          <a:prstGeom prst="rect">
            <a:avLst/>
          </a:prstGeom>
          <a:solidFill>
            <a:srgbClr val="EEEEEE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7A0E84-5BC9-4971-9E6F-D79EDB7B5429}"/>
              </a:ext>
            </a:extLst>
          </p:cNvPr>
          <p:cNvSpPr/>
          <p:nvPr/>
        </p:nvSpPr>
        <p:spPr>
          <a:xfrm>
            <a:off x="5409056" y="2171310"/>
            <a:ext cx="182880" cy="381000"/>
          </a:xfrm>
          <a:prstGeom prst="rect">
            <a:avLst/>
          </a:prstGeom>
          <a:solidFill>
            <a:srgbClr val="EEEEEE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1419C3-A36D-4A32-9807-0FA4A2FAAB6A}"/>
              </a:ext>
            </a:extLst>
          </p:cNvPr>
          <p:cNvSpPr/>
          <p:nvPr/>
        </p:nvSpPr>
        <p:spPr>
          <a:xfrm>
            <a:off x="57161" y="1186539"/>
            <a:ext cx="1362456" cy="5624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Kafka Producer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709C3DC-8EAA-4685-AE71-41802C6D70B8}"/>
              </a:ext>
            </a:extLst>
          </p:cNvPr>
          <p:cNvCxnSpPr>
            <a:cxnSpLocks/>
          </p:cNvCxnSpPr>
          <p:nvPr/>
        </p:nvCxnSpPr>
        <p:spPr>
          <a:xfrm flipH="1" flipV="1">
            <a:off x="827634" y="1749038"/>
            <a:ext cx="18721" cy="2220572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dash"/>
            <a:headEnd type="none"/>
            <a:tailEnd type="non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E9FB102D-7A65-47EF-933E-378F400B2051}"/>
              </a:ext>
            </a:extLst>
          </p:cNvPr>
          <p:cNvSpPr/>
          <p:nvPr/>
        </p:nvSpPr>
        <p:spPr>
          <a:xfrm>
            <a:off x="732975" y="1848383"/>
            <a:ext cx="185775" cy="557356"/>
          </a:xfrm>
          <a:prstGeom prst="rect">
            <a:avLst/>
          </a:prstGeom>
          <a:solidFill>
            <a:srgbClr val="EEEEEE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4A34AC-E5BF-4393-B2F6-7B7CF55FDB35}"/>
              </a:ext>
            </a:extLst>
          </p:cNvPr>
          <p:cNvSpPr/>
          <p:nvPr/>
        </p:nvSpPr>
        <p:spPr>
          <a:xfrm>
            <a:off x="2433133" y="2305994"/>
            <a:ext cx="1029221" cy="32012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Features Calculated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0AB7B46-C403-4BEF-840A-80BC6B6EBEAF}"/>
              </a:ext>
            </a:extLst>
          </p:cNvPr>
          <p:cNvCxnSpPr>
            <a:cxnSpLocks/>
          </p:cNvCxnSpPr>
          <p:nvPr/>
        </p:nvCxnSpPr>
        <p:spPr>
          <a:xfrm flipV="1">
            <a:off x="2376232" y="2695527"/>
            <a:ext cx="1568740" cy="1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solid"/>
            <a:headEnd type="triangle"/>
            <a:tailEnd type="none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265B791-51C9-406D-BEEA-813B5462D2B8}"/>
              </a:ext>
            </a:extLst>
          </p:cNvPr>
          <p:cNvSpPr/>
          <p:nvPr/>
        </p:nvSpPr>
        <p:spPr>
          <a:xfrm>
            <a:off x="7694665" y="1186110"/>
            <a:ext cx="1362456" cy="5624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Java Rules MS (Drools)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8716F35-5333-4B99-BE25-E1BA26EBF61D}"/>
              </a:ext>
            </a:extLst>
          </p:cNvPr>
          <p:cNvCxnSpPr>
            <a:cxnSpLocks/>
          </p:cNvCxnSpPr>
          <p:nvPr/>
        </p:nvCxnSpPr>
        <p:spPr>
          <a:xfrm flipV="1">
            <a:off x="8532865" y="1748608"/>
            <a:ext cx="0" cy="2608198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dash"/>
            <a:headEnd type="none"/>
            <a:tailEnd type="non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5915915-7B77-4427-AE31-34ADB005A1BC}"/>
              </a:ext>
            </a:extLst>
          </p:cNvPr>
          <p:cNvCxnSpPr>
            <a:cxnSpLocks/>
          </p:cNvCxnSpPr>
          <p:nvPr/>
        </p:nvCxnSpPr>
        <p:spPr>
          <a:xfrm flipH="1">
            <a:off x="3938268" y="3625961"/>
            <a:ext cx="4553412" cy="0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solid"/>
            <a:headEnd type="triangle"/>
            <a:tailEnd type="none"/>
          </a:ln>
          <a:effectLst/>
        </p:spPr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15BDEF68-49F4-4659-9F15-9D5C415F1040}"/>
              </a:ext>
            </a:extLst>
          </p:cNvPr>
          <p:cNvSpPr/>
          <p:nvPr/>
        </p:nvSpPr>
        <p:spPr>
          <a:xfrm>
            <a:off x="4698468" y="3386043"/>
            <a:ext cx="3571252" cy="172646"/>
          </a:xfrm>
          <a:prstGeom prst="rect">
            <a:avLst/>
          </a:prstGeom>
          <a:solidFill>
            <a:srgbClr val="EEEEEE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Evaluate Model Output + Additional Criteria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3E6D77C-BDD8-400E-9BA7-2FE12A66B6A1}"/>
              </a:ext>
            </a:extLst>
          </p:cNvPr>
          <p:cNvCxnSpPr>
            <a:cxnSpLocks/>
          </p:cNvCxnSpPr>
          <p:nvPr/>
        </p:nvCxnSpPr>
        <p:spPr>
          <a:xfrm flipV="1">
            <a:off x="3958316" y="4084316"/>
            <a:ext cx="4500585" cy="2"/>
          </a:xfrm>
          <a:prstGeom prst="straightConnector1">
            <a:avLst/>
          </a:prstGeom>
          <a:noFill/>
          <a:ln w="15875" cap="flat" cmpd="sng" algn="ctr">
            <a:solidFill>
              <a:srgbClr val="000000"/>
            </a:solidFill>
            <a:prstDash val="solid"/>
            <a:headEnd type="triangle"/>
            <a:tailEnd type="none"/>
          </a:ln>
          <a:effectLst/>
        </p:spPr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FEE63879-CF20-4C35-977E-4E84917F439A}"/>
              </a:ext>
            </a:extLst>
          </p:cNvPr>
          <p:cNvSpPr/>
          <p:nvPr/>
        </p:nvSpPr>
        <p:spPr>
          <a:xfrm>
            <a:off x="8491678" y="3551060"/>
            <a:ext cx="182880" cy="609788"/>
          </a:xfrm>
          <a:prstGeom prst="rect">
            <a:avLst/>
          </a:prstGeom>
          <a:solidFill>
            <a:srgbClr val="EEEEEE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AA7719-0858-4C07-BDD1-1FC619256BE9}"/>
              </a:ext>
            </a:extLst>
          </p:cNvPr>
          <p:cNvSpPr/>
          <p:nvPr/>
        </p:nvSpPr>
        <p:spPr>
          <a:xfrm>
            <a:off x="4048179" y="3827341"/>
            <a:ext cx="4402049" cy="194909"/>
          </a:xfrm>
          <a:prstGeom prst="rect">
            <a:avLst/>
          </a:prstGeom>
          <a:solidFill>
            <a:srgbClr val="EEEEEE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Transaction OK or Fraudulent Transaction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407D3E-432A-40A1-8FC7-FE242481C5D0}"/>
              </a:ext>
            </a:extLst>
          </p:cNvPr>
          <p:cNvSpPr/>
          <p:nvPr/>
        </p:nvSpPr>
        <p:spPr>
          <a:xfrm>
            <a:off x="4097578" y="2990506"/>
            <a:ext cx="2707380" cy="253316"/>
          </a:xfrm>
          <a:prstGeom prst="rect">
            <a:avLst/>
          </a:prstGeom>
          <a:solidFill>
            <a:srgbClr val="EEEEEE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Transaction OK or Fraudulent Transaction </a:t>
            </a:r>
          </a:p>
        </p:txBody>
      </p:sp>
    </p:spTree>
    <p:extLst>
      <p:ext uri="{BB962C8B-B14F-4D97-AF65-F5344CB8AC3E}">
        <p14:creationId xmlns:p14="http://schemas.microsoft.com/office/powerpoint/2010/main" val="1648537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For the machine 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learning components, we are using a Credit Card Fraud Detection dataset from kaggle.com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8D87D7-5BAB-BF42-A6CD-4EFA272CD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79" y="1116978"/>
            <a:ext cx="8024648" cy="321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0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To build the model we used H2O Flow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56496" y="1032370"/>
            <a:ext cx="39510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H2O Flow is an open-source user interface for building H2O models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Very easy to get up and running.  Download the zip file and run the jar file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unzip h2o-3.24.0.4.zip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 h2o-3.24.0.4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java -jar h2o.jar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Navigate to http://localhost:54321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0506" r="55448" b="29143"/>
          <a:stretch/>
        </p:blipFill>
        <p:spPr>
          <a:xfrm>
            <a:off x="212034" y="866634"/>
            <a:ext cx="4721632" cy="339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86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spc="-80" dirty="0">
                <a:solidFill>
                  <a:schemeClr val="tx1"/>
                </a:solidFill>
              </a:rPr>
              <a:t>H2O Flow </a:t>
            </a:r>
            <a:r>
              <a:rPr lang="en-US" sz="2400" spc="-80" dirty="0">
                <a:solidFill>
                  <a:schemeClr val="tx1"/>
                </a:solidFill>
                <a:sym typeface="Arial"/>
              </a:rPr>
              <a:t>enables you to do multiple trial runs with various algorithms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058FB-9176-9D4E-8970-276F84B23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952" y="1218032"/>
            <a:ext cx="7464972" cy="310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58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  <a:sym typeface="Arial"/>
              </a:rPr>
              <a:t>Distributed Random Forest performed better than Gradient Boosting Machine (GBM)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92DAC-176A-C74A-B457-DC8838A46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30" y="1154745"/>
            <a:ext cx="6985760" cy="316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73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  <a:sym typeface="Arial"/>
              </a:rPr>
              <a:t>H2O identified which of the features were most important and revised the model until it was accurate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A5C40-C648-A34A-905D-CF4BE9371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84" y="1083704"/>
            <a:ext cx="6093372" cy="323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31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We deployed H2O model as POJO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9D599-0613-3D47-95D7-E79360A5F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6" y="955516"/>
            <a:ext cx="7945821" cy="323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26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038" y="208546"/>
            <a:ext cx="8197998" cy="770895"/>
          </a:xfrm>
        </p:spPr>
        <p:txBody>
          <a:bodyPr/>
          <a:lstStyle/>
          <a:p>
            <a:r>
              <a:rPr lang="en-US" sz="2400" dirty="0"/>
              <a:t>For rules, we leveraged Drools and deployed them in-process inside a POJO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9B73D9-D4B9-4088-B0ED-EFB73B58E9D7}"/>
              </a:ext>
            </a:extLst>
          </p:cNvPr>
          <p:cNvSpPr txBox="1"/>
          <p:nvPr/>
        </p:nvSpPr>
        <p:spPr>
          <a:xfrm>
            <a:off x="4319451" y="1068797"/>
            <a:ext cx="47273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Example Rules</a:t>
            </a:r>
          </a:p>
          <a:p>
            <a:r>
              <a:rPr lang="en-US" sz="1000" dirty="0"/>
              <a:t>rule "Trans OK and Prob &lt; 0.50 and name check fail"</a:t>
            </a:r>
          </a:p>
          <a:p>
            <a:r>
              <a:rPr lang="en-US" sz="1000" dirty="0"/>
              <a:t>    when</a:t>
            </a:r>
          </a:p>
          <a:p>
            <a:r>
              <a:rPr lang="en-US" sz="1000" dirty="0"/>
              <a:t>        m : </a:t>
            </a:r>
            <a:r>
              <a:rPr lang="en-US" sz="1000" dirty="0" err="1"/>
              <a:t>RulesData</a:t>
            </a:r>
            <a:r>
              <a:rPr lang="en-US" sz="1000" dirty="0"/>
              <a:t>( </a:t>
            </a:r>
            <a:r>
              <a:rPr lang="en-US" sz="1000" dirty="0" err="1"/>
              <a:t>modelProb</a:t>
            </a:r>
            <a:r>
              <a:rPr lang="en-US" sz="1000" dirty="0"/>
              <a:t> &lt;= 0.50, </a:t>
            </a:r>
            <a:r>
              <a:rPr lang="en-US" sz="1000" dirty="0" err="1"/>
              <a:t>mymodelProb</a:t>
            </a:r>
            <a:r>
              <a:rPr lang="en-US" sz="1000" dirty="0"/>
              <a:t> : </a:t>
            </a:r>
            <a:r>
              <a:rPr lang="en-US" sz="1000" dirty="0" err="1"/>
              <a:t>modelProb</a:t>
            </a:r>
            <a:r>
              <a:rPr lang="en-US" sz="1000" dirty="0"/>
              <a:t>)</a:t>
            </a:r>
          </a:p>
          <a:p>
            <a:r>
              <a:rPr lang="en-US" sz="1000" dirty="0"/>
              <a:t>        </a:t>
            </a:r>
            <a:r>
              <a:rPr lang="en-US" sz="1000" dirty="0" err="1"/>
              <a:t>RulesData</a:t>
            </a:r>
            <a:r>
              <a:rPr lang="en-US" sz="1000" dirty="0"/>
              <a:t>( status == "Transaction OK" )</a:t>
            </a:r>
          </a:p>
          <a:p>
            <a:r>
              <a:rPr lang="en-US" sz="1000" dirty="0"/>
              <a:t>        </a:t>
            </a:r>
            <a:r>
              <a:rPr lang="en-US" sz="1000" dirty="0" err="1"/>
              <a:t>RulesData</a:t>
            </a:r>
            <a:r>
              <a:rPr lang="en-US" sz="1000" dirty="0"/>
              <a:t>( </a:t>
            </a:r>
            <a:r>
              <a:rPr lang="en-US" sz="1000" dirty="0" err="1"/>
              <a:t>nameCheck</a:t>
            </a:r>
            <a:r>
              <a:rPr lang="en-US" sz="1000" dirty="0"/>
              <a:t> &lt;= 0 )   </a:t>
            </a:r>
          </a:p>
          <a:p>
            <a:r>
              <a:rPr lang="en-US" sz="1000" dirty="0"/>
              <a:t>                     </a:t>
            </a:r>
          </a:p>
          <a:p>
            <a:r>
              <a:rPr lang="en-US" sz="1000" dirty="0"/>
              <a:t>    then</a:t>
            </a:r>
          </a:p>
          <a:p>
            <a:r>
              <a:rPr lang="en-US" sz="1000" dirty="0"/>
              <a:t>       </a:t>
            </a:r>
            <a:r>
              <a:rPr lang="en-US" sz="1000" dirty="0" err="1"/>
              <a:t>m.setStatus</a:t>
            </a:r>
            <a:r>
              <a:rPr lang="en-US" sz="1000" dirty="0"/>
              <a:t>("Fraudulent Transaction from Rules, name check failed");</a:t>
            </a:r>
          </a:p>
          <a:p>
            <a:r>
              <a:rPr lang="en-US" sz="1000" dirty="0"/>
              <a:t>end</a:t>
            </a:r>
          </a:p>
          <a:p>
            <a:endParaRPr lang="en-US" sz="1000" dirty="0"/>
          </a:p>
          <a:p>
            <a:r>
              <a:rPr lang="en-US" sz="1000" dirty="0"/>
              <a:t>rule "Trans OK and Prob &lt; 0.50 and address check fail"</a:t>
            </a:r>
          </a:p>
          <a:p>
            <a:r>
              <a:rPr lang="en-US" sz="1000" dirty="0"/>
              <a:t>    when</a:t>
            </a:r>
          </a:p>
          <a:p>
            <a:r>
              <a:rPr lang="en-US" sz="1000" dirty="0"/>
              <a:t>        m : </a:t>
            </a:r>
            <a:r>
              <a:rPr lang="en-US" sz="1000" dirty="0" err="1"/>
              <a:t>RulesData</a:t>
            </a:r>
            <a:r>
              <a:rPr lang="en-US" sz="1000" dirty="0"/>
              <a:t>( </a:t>
            </a:r>
            <a:r>
              <a:rPr lang="en-US" sz="1000" dirty="0" err="1"/>
              <a:t>modelProb</a:t>
            </a:r>
            <a:r>
              <a:rPr lang="en-US" sz="1000" dirty="0"/>
              <a:t> &lt;= 0.50, </a:t>
            </a:r>
            <a:r>
              <a:rPr lang="en-US" sz="1000" dirty="0" err="1"/>
              <a:t>mymodelProb</a:t>
            </a:r>
            <a:r>
              <a:rPr lang="en-US" sz="1000" dirty="0"/>
              <a:t> : </a:t>
            </a:r>
            <a:r>
              <a:rPr lang="en-US" sz="1000" dirty="0" err="1"/>
              <a:t>modelProb</a:t>
            </a:r>
            <a:r>
              <a:rPr lang="en-US" sz="1000" dirty="0"/>
              <a:t>)</a:t>
            </a:r>
          </a:p>
          <a:p>
            <a:r>
              <a:rPr lang="en-US" sz="1000" dirty="0"/>
              <a:t>        </a:t>
            </a:r>
            <a:r>
              <a:rPr lang="en-US" sz="1000" dirty="0" err="1"/>
              <a:t>RulesData</a:t>
            </a:r>
            <a:r>
              <a:rPr lang="en-US" sz="1000" dirty="0"/>
              <a:t>( status == "Transaction OK" )</a:t>
            </a:r>
          </a:p>
          <a:p>
            <a:r>
              <a:rPr lang="en-US" sz="1000" dirty="0"/>
              <a:t>        </a:t>
            </a:r>
            <a:r>
              <a:rPr lang="en-US" sz="1000" dirty="0" err="1"/>
              <a:t>RulesData</a:t>
            </a:r>
            <a:r>
              <a:rPr lang="en-US" sz="1000" dirty="0"/>
              <a:t>( </a:t>
            </a:r>
            <a:r>
              <a:rPr lang="en-US" sz="1000" dirty="0" err="1"/>
              <a:t>addressCheck</a:t>
            </a:r>
            <a:r>
              <a:rPr lang="en-US" sz="1000" dirty="0"/>
              <a:t> &lt;= 0 )   </a:t>
            </a:r>
          </a:p>
          <a:p>
            <a:r>
              <a:rPr lang="en-US" sz="1000" dirty="0"/>
              <a:t>                     </a:t>
            </a:r>
          </a:p>
          <a:p>
            <a:r>
              <a:rPr lang="en-US" sz="1000" dirty="0"/>
              <a:t>    then</a:t>
            </a:r>
          </a:p>
          <a:p>
            <a:r>
              <a:rPr lang="en-US" sz="1000" dirty="0"/>
              <a:t>       </a:t>
            </a:r>
            <a:r>
              <a:rPr lang="en-US" sz="1000" dirty="0" err="1"/>
              <a:t>m.setStatus</a:t>
            </a:r>
            <a:r>
              <a:rPr lang="en-US" sz="1000" dirty="0"/>
              <a:t>("Fraudulent Transaction from Rules, address check failed");</a:t>
            </a:r>
          </a:p>
          <a:p>
            <a:r>
              <a:rPr lang="en-US" sz="1000" dirty="0"/>
              <a:t>end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92EBB-86FC-421D-9739-497498F187AD}"/>
              </a:ext>
            </a:extLst>
          </p:cNvPr>
          <p:cNvSpPr txBox="1"/>
          <p:nvPr/>
        </p:nvSpPr>
        <p:spPr>
          <a:xfrm>
            <a:off x="253919" y="1068797"/>
            <a:ext cx="39610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General Steps: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 class for the data elements used by drools (includes getters &amp; setters)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your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your </a:t>
            </a:r>
            <a:r>
              <a:rPr lang="en-US" dirty="0" err="1"/>
              <a:t>KieSession</a:t>
            </a:r>
            <a:r>
              <a:rPr lang="en-US" dirty="0"/>
              <a:t> &amp; insert the data into the </a:t>
            </a:r>
            <a:r>
              <a:rPr lang="en-US" dirty="0" err="1"/>
              <a:t>KieSession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FireAllRules</a:t>
            </a:r>
            <a:r>
              <a:rPr lang="en-US" dirty="0"/>
              <a:t>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Destroy() for cleanup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972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083" y="1843351"/>
            <a:ext cx="8197998" cy="629447"/>
          </a:xfrm>
        </p:spPr>
        <p:txBody>
          <a:bodyPr/>
          <a:lstStyle/>
          <a:p>
            <a:r>
              <a:rPr lang="en-US" sz="2400" dirty="0"/>
              <a:t>Live Demo!!</a:t>
            </a:r>
          </a:p>
        </p:txBody>
      </p:sp>
    </p:spTree>
    <p:extLst>
      <p:ext uri="{BB962C8B-B14F-4D97-AF65-F5344CB8AC3E}">
        <p14:creationId xmlns:p14="http://schemas.microsoft.com/office/powerpoint/2010/main" val="1958170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Additional Resources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199" y="790552"/>
            <a:ext cx="8509380" cy="3916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5878" indent="-285750" defTabSz="1219170" fontAlgn="auto"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000000"/>
                </a:solidFill>
                <a:cs typeface="Arial"/>
                <a:sym typeface="Arial"/>
              </a:rPr>
              <a:t>Leveraging </a:t>
            </a:r>
            <a:r>
              <a:rPr lang="en-US" sz="1100" kern="0" dirty="0" err="1">
                <a:solidFill>
                  <a:srgbClr val="000000"/>
                </a:solidFill>
                <a:cs typeface="Arial"/>
                <a:sym typeface="Arial"/>
              </a:rPr>
              <a:t>Akka</a:t>
            </a:r>
            <a:r>
              <a:rPr lang="en-US" sz="1100" kern="0" dirty="0">
                <a:solidFill>
                  <a:srgbClr val="000000"/>
                </a:solidFill>
                <a:cs typeface="Arial"/>
                <a:sym typeface="Arial"/>
              </a:rPr>
              <a:t> and Machine Learning in a Reactive Microservices Architecture</a:t>
            </a:r>
          </a:p>
          <a:p>
            <a:pPr marL="220128" defTabSz="1219170" fontAlgn="auto">
              <a:spcAft>
                <a:spcPts val="0"/>
              </a:spcAft>
              <a:buClr>
                <a:srgbClr val="000000"/>
              </a:buClr>
            </a:pPr>
            <a:r>
              <a:rPr lang="en-US" sz="1100" dirty="0">
                <a:hlinkClick r:id="rId2"/>
              </a:rPr>
              <a:t>https://medium.com/capital-one-tech/leveraging-akka-and-machine-learning-in-a-reactive-microservices-architecture-57b2da0c949e</a:t>
            </a:r>
            <a:endParaRPr lang="en-US" sz="1100" dirty="0"/>
          </a:p>
          <a:p>
            <a:pPr marL="220128" defTabSz="1219170" fontAlgn="auto">
              <a:spcAft>
                <a:spcPts val="0"/>
              </a:spcAft>
              <a:buClr>
                <a:srgbClr val="000000"/>
              </a:buClr>
            </a:pPr>
            <a:endParaRPr lang="en-US" sz="1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505878" indent="-285750" defTabSz="1219170" fontAlgn="auto"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000000"/>
                </a:solidFill>
                <a:cs typeface="Arial"/>
                <a:sym typeface="Arial"/>
              </a:rPr>
              <a:t>Microservices:  When to react vs. orchestrate</a:t>
            </a:r>
          </a:p>
          <a:p>
            <a:pPr marL="220128" defTabSz="1219170" fontAlgn="auto">
              <a:spcAft>
                <a:spcPts val="0"/>
              </a:spcAft>
              <a:buClr>
                <a:srgbClr val="000000"/>
              </a:buClr>
            </a:pPr>
            <a:r>
              <a:rPr lang="en-US" sz="1100" kern="0" dirty="0">
                <a:solidFill>
                  <a:srgbClr val="000000"/>
                </a:solidFill>
                <a:cs typeface="Arial"/>
                <a:sym typeface="Arial"/>
                <a:hlinkClick r:id="rId3"/>
              </a:rPr>
              <a:t>https://medium.com/capital-one-developers/microservices-when-to-react-vs-orchestrate-c6b18308a14c</a:t>
            </a:r>
            <a:endParaRPr lang="en-US" sz="1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220128" defTabSz="1219170" fontAlgn="auto">
              <a:spcAft>
                <a:spcPts val="0"/>
              </a:spcAft>
              <a:buClr>
                <a:srgbClr val="000000"/>
              </a:buClr>
            </a:pPr>
            <a:endParaRPr lang="en-US" sz="1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505878" indent="-285750" defTabSz="1219170" fontAlgn="auto"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000000"/>
                </a:solidFill>
                <a:cs typeface="Arial"/>
                <a:sym typeface="Arial"/>
              </a:rPr>
              <a:t>A Reactive Framework Comparison</a:t>
            </a:r>
          </a:p>
          <a:p>
            <a:pPr marL="220128" defTabSz="1219170" fontAlgn="auto">
              <a:spcAft>
                <a:spcPts val="0"/>
              </a:spcAft>
              <a:buClr>
                <a:srgbClr val="000000"/>
              </a:buClr>
            </a:pPr>
            <a:r>
              <a:rPr lang="en-US" sz="1100" kern="0" dirty="0">
                <a:solidFill>
                  <a:srgbClr val="000000"/>
                </a:solidFill>
                <a:cs typeface="Arial"/>
                <a:sym typeface="Arial"/>
                <a:hlinkClick r:id="rId4"/>
              </a:rPr>
              <a:t>https://medium.com/capital-one-developers/building-microservices-a-reactive-framework-comparison-fb49d8f3c8f4</a:t>
            </a:r>
            <a:endParaRPr lang="en-US" sz="1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220128" defTabSz="1219170" fontAlgn="auto">
              <a:spcAft>
                <a:spcPts val="0"/>
              </a:spcAft>
              <a:buClr>
                <a:srgbClr val="000000"/>
              </a:buClr>
            </a:pPr>
            <a:endParaRPr lang="en-US" sz="1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505878" indent="-285750" defTabSz="1219170" fontAlgn="auto"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000000"/>
                </a:solidFill>
                <a:cs typeface="Arial"/>
                <a:sym typeface="Arial"/>
              </a:rPr>
              <a:t>Comparing and Contrasting Open Source BPM Products</a:t>
            </a:r>
          </a:p>
          <a:p>
            <a:pPr marL="220128" defTabSz="1219170" fontAlgn="auto">
              <a:spcAft>
                <a:spcPts val="0"/>
              </a:spcAft>
              <a:buClr>
                <a:srgbClr val="000000"/>
              </a:buClr>
            </a:pPr>
            <a:r>
              <a:rPr lang="en-US" sz="1100" kern="0" dirty="0">
                <a:solidFill>
                  <a:srgbClr val="000000"/>
                </a:solidFill>
                <a:cs typeface="Arial"/>
                <a:sym typeface="Arial"/>
                <a:hlinkClick r:id="rId5"/>
              </a:rPr>
              <a:t>https://medium.com/capital-one-developers/comparing-and-contrasting-open-source-bpm-projects-196833f23391</a:t>
            </a:r>
            <a:endParaRPr lang="en-US" sz="1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220128" defTabSz="1219170" fontAlgn="auto">
              <a:spcAft>
                <a:spcPts val="0"/>
              </a:spcAft>
              <a:buClr>
                <a:srgbClr val="000000"/>
              </a:buClr>
            </a:pPr>
            <a:endParaRPr lang="en-US" sz="1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505878" indent="-285750" defTabSz="1219170" fontAlgn="auto"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000000"/>
                </a:solidFill>
                <a:cs typeface="Arial"/>
                <a:sym typeface="Arial"/>
              </a:rPr>
              <a:t>Using Machine Learning and Open Source BPM in a Reactive Microservices Architecture</a:t>
            </a:r>
          </a:p>
          <a:p>
            <a:pPr marL="220128" defTabSz="1219170" fontAlgn="auto">
              <a:spcAft>
                <a:spcPts val="0"/>
              </a:spcAft>
              <a:buClr>
                <a:srgbClr val="000000"/>
              </a:buClr>
            </a:pPr>
            <a:r>
              <a:rPr lang="en-US" sz="1100" kern="0" dirty="0">
                <a:solidFill>
                  <a:srgbClr val="000000"/>
                </a:solidFill>
                <a:cs typeface="Arial"/>
                <a:sym typeface="Arial"/>
                <a:hlinkClick r:id="rId6"/>
              </a:rPr>
              <a:t>https://medium.com/capital-one-tech/using-machine-learning-and-open-source-bpm-in-a-reactive-microservices-architecture-96bb8dc9e962</a:t>
            </a:r>
            <a:endParaRPr lang="en-US" sz="1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220128" defTabSz="1219170" fontAlgn="auto">
              <a:spcAft>
                <a:spcPts val="0"/>
              </a:spcAft>
              <a:buClr>
                <a:srgbClr val="000000"/>
              </a:buClr>
            </a:pPr>
            <a:r>
              <a:rPr lang="en-US" sz="1100" kern="0" dirty="0">
                <a:solidFill>
                  <a:srgbClr val="000000"/>
                </a:solidFill>
                <a:cs typeface="Arial"/>
                <a:sym typeface="Arial"/>
                <a:hlinkClick r:id="rId7"/>
              </a:rPr>
              <a:t>https://github.com/andy9876/MachineLearningReactiveBPM</a:t>
            </a:r>
            <a:endParaRPr lang="en-US" sz="1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220128" defTabSz="1219170" fontAlgn="auto">
              <a:spcAft>
                <a:spcPts val="0"/>
              </a:spcAft>
              <a:buClr>
                <a:srgbClr val="000000"/>
              </a:buClr>
            </a:pPr>
            <a:endParaRPr lang="en-US" sz="1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391578" indent="-171450" defTabSz="1219170" fontAlgn="auto"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000000"/>
                </a:solidFill>
                <a:cs typeface="Arial"/>
                <a:sym typeface="Arial"/>
              </a:rPr>
              <a:t>Decomposing the Monolith with Event Storming</a:t>
            </a:r>
          </a:p>
          <a:p>
            <a:pPr marL="220128" defTabSz="1219170" fontAlgn="auto">
              <a:spcAft>
                <a:spcPts val="0"/>
              </a:spcAft>
              <a:buClr>
                <a:srgbClr val="000000"/>
              </a:buClr>
            </a:pPr>
            <a:r>
              <a:rPr lang="en-US" sz="1100" kern="0" dirty="0">
                <a:solidFill>
                  <a:srgbClr val="000000"/>
                </a:solidFill>
                <a:cs typeface="Arial"/>
                <a:sym typeface="Arial"/>
                <a:hlinkClick r:id="rId8"/>
              </a:rPr>
              <a:t>https://medium.com/capital-one-tech/event-storming-decomposing-the-monolith-to-kick-start-your-microservice-architecture-acb8695a6e61</a:t>
            </a:r>
            <a:endParaRPr lang="en-US" sz="11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391578" indent="-171450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000" kern="0" dirty="0">
              <a:solidFill>
                <a:srgbClr val="000000"/>
              </a:solidFill>
              <a:latin typeface="Overpass" panose="020B060402020202020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4616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11"/>
          <a:stretch/>
        </p:blipFill>
        <p:spPr>
          <a:xfrm>
            <a:off x="1210" y="1"/>
            <a:ext cx="9144000" cy="5149611"/>
          </a:xfrm>
          <a:prstGeom prst="rect">
            <a:avLst/>
          </a:prstGeom>
        </p:spPr>
      </p:pic>
      <p:sp>
        <p:nvSpPr>
          <p:cNvPr id="2" name="AutoShape 4" descr="https://knowledgelink.kdc.capitalone.com/kl/livelink.exe/1175592474/HDPhoto_120914_09a_FS.jpg?func=doc.Fetch&amp;nodeid=1175592474&amp;viewType=1"/>
          <p:cNvSpPr>
            <a:spLocks noChangeAspect="1" noChangeArrowheads="1"/>
          </p:cNvSpPr>
          <p:nvPr/>
        </p:nvSpPr>
        <p:spPr bwMode="auto">
          <a:xfrm>
            <a:off x="1259681" y="-10834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378">
              <a:defRPr/>
            </a:pPr>
            <a:endParaRPr lang="en-US"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 descr="C:\Users\jsj117\Desktop\Photos\labs\narrow DC La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8" y="808110"/>
            <a:ext cx="2678319" cy="364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6" y="4779332"/>
            <a:ext cx="793140" cy="276063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black">
          <a:xfrm>
            <a:off x="3371850" y="844152"/>
            <a:ext cx="5143500" cy="3709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2018   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Acquires </a:t>
            </a:r>
            <a:r>
              <a:rPr lang="en-US" sz="1050" kern="0" dirty="0" err="1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Confyrm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, a digital identity firm</a:t>
            </a:r>
            <a:endParaRPr lang="en-US" sz="1050" b="1" kern="0" dirty="0">
              <a:solidFill>
                <a:srgbClr val="43BBF1"/>
              </a:solidFill>
              <a:latin typeface="Arial"/>
              <a:cs typeface="Arial" charset="0"/>
              <a:sym typeface="Arial"/>
            </a:endParaRP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2017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	Acquires Notch </a:t>
            </a:r>
            <a:endParaRPr lang="en-US" sz="1050" b="1" kern="0" dirty="0">
              <a:solidFill>
                <a:srgbClr val="43BBF1"/>
              </a:solidFill>
              <a:latin typeface="Arial"/>
              <a:cs typeface="Arial" charset="0"/>
              <a:sym typeface="Arial"/>
            </a:endParaRP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2016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	Acquires Critical Stack and Paribus </a:t>
            </a: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2015</a:t>
            </a:r>
            <a:r>
              <a:rPr lang="en-US" sz="1050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	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Acquires GE Capital’s Healthcare Financial Services, Level Money </a:t>
            </a:r>
            <a:b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</a:b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and Monsoon</a:t>
            </a: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2014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	Acquires Adaptive Path, a digital design leader and AmeriCommerce, </a:t>
            </a:r>
            <a:b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</a:b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an online e-commerce company</a:t>
            </a: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2013</a:t>
            </a:r>
            <a:r>
              <a:rPr lang="en-US" sz="1050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	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Acquires Beech Street Capital, an originator, underwriter and servicer of multifamily commercial real estate loans</a:t>
            </a: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2012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	Acquires ING DIRECT, HSBC US Card portfolio</a:t>
            </a: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2010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	Enters into card partnerships with Kohl's and Sony in the US and </a:t>
            </a:r>
            <a:b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</a:b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Hudson's Bay Company and Delta in Canada </a:t>
            </a: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2009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	Acquires Chevy Chase Bank in the Washington, DC area</a:t>
            </a: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2006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	Acquires North Fork Bank, one of the largest banks in the New York metro area  </a:t>
            </a: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2005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	Acquires Hibernia National Bank, #1 bank in Louisiana  </a:t>
            </a: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2002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	Launches its Small Business credit card</a:t>
            </a: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2000</a:t>
            </a:r>
            <a:r>
              <a:rPr lang="en-US" sz="1050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	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Introduces slogan, “What’s in your wallet?”</a:t>
            </a: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1998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	Enters Auto Finance Market</a:t>
            </a: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1996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	Expands into Canada and the U.K.</a:t>
            </a: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1995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	Spins off from Signet Bank</a:t>
            </a:r>
          </a:p>
          <a:p>
            <a:pPr marL="411480" indent="-754380" defTabSz="914378">
              <a:spcAft>
                <a:spcPts val="375"/>
              </a:spcAft>
              <a:defRPr/>
            </a:pPr>
            <a:r>
              <a:rPr lang="en-US" sz="1050" b="1" kern="0" dirty="0">
                <a:solidFill>
                  <a:srgbClr val="43BBF1"/>
                </a:solidFill>
                <a:latin typeface="Arial"/>
                <a:cs typeface="Arial" charset="0"/>
                <a:sym typeface="Arial"/>
              </a:rPr>
              <a:t>1994</a:t>
            </a:r>
            <a:r>
              <a:rPr lang="en-US" sz="1050" kern="0" dirty="0">
                <a:solidFill>
                  <a:srgbClr val="FFFFFF"/>
                </a:solidFill>
                <a:latin typeface="Arial"/>
                <a:cs typeface="Arial" charset="0"/>
                <a:sym typeface="Arial"/>
              </a:rPr>
              <a:t>	Initial Public Offering (IPO)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gray">
          <a:xfrm>
            <a:off x="304800" y="158353"/>
            <a:ext cx="8534400" cy="52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96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6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6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6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6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685800">
              <a:defRPr/>
            </a:pPr>
            <a:r>
              <a:rPr lang="en-US" sz="2100" dirty="0">
                <a:solidFill>
                  <a:srgbClr val="FFFFFF"/>
                </a:solidFill>
                <a:latin typeface="Arial"/>
              </a:rPr>
              <a:t>We have transformed the company into a top 10 bank</a:t>
            </a:r>
            <a:endParaRPr lang="en-US" sz="2100" kern="0" dirty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915829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EFC46-4B4F-4B65-89EA-1875BDB53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8" t="22652" r="18629" b="15556"/>
          <a:stretch/>
        </p:blipFill>
        <p:spPr>
          <a:xfrm>
            <a:off x="884903" y="169607"/>
            <a:ext cx="7167716" cy="41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318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0398" y="556891"/>
            <a:ext cx="8197998" cy="1915908"/>
          </a:xfrm>
        </p:spPr>
        <p:txBody>
          <a:bodyPr/>
          <a:lstStyle/>
          <a:p>
            <a:r>
              <a:rPr lang="en-US" sz="2400" dirty="0"/>
              <a:t>Appendix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68935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A reactive architecture has both benefits and tradeoffs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2D18C-ED0E-5E4D-93FD-2B22F07F9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23" y="814595"/>
            <a:ext cx="8590536" cy="35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1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A monolithic application can be challenging 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0D0643-5587-EC4B-890A-D33192740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48" y="823306"/>
            <a:ext cx="7953703" cy="349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44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Kafka is a distributed streaming platform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DCBE2B-066A-344C-BA32-C03169E81A4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10779" y="901501"/>
            <a:ext cx="8197998" cy="3069454"/>
          </a:xfrm>
        </p:spPr>
        <p:txBody>
          <a:bodyPr/>
          <a:lstStyle/>
          <a:p>
            <a:pPr marL="609585" indent="-389457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Overpass"/>
              <a:buChar char="●"/>
            </a:pPr>
            <a:r>
              <a:rPr lang="en-US" sz="14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Used in conjunction with Zookeeper</a:t>
            </a:r>
          </a:p>
          <a:p>
            <a:pPr marL="609585" indent="-389457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Overpass"/>
              <a:buChar char="●"/>
            </a:pPr>
            <a:r>
              <a:rPr lang="en-US" sz="14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Runs as a cluster</a:t>
            </a:r>
          </a:p>
          <a:p>
            <a:pPr marL="609585" indent="-389457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Overpass"/>
              <a:buChar char="●"/>
            </a:pPr>
            <a:r>
              <a:rPr lang="en-US" sz="14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Records are stored in categories called topics</a:t>
            </a:r>
          </a:p>
          <a:p>
            <a:pPr marL="609585" indent="-389457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Overpass"/>
              <a:buChar char="●"/>
            </a:pPr>
            <a:r>
              <a:rPr lang="en-US" sz="14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Provides 4 core APIs:  Producer, Consumer, Streams and Connector</a:t>
            </a:r>
          </a:p>
          <a:p>
            <a:pPr marL="609585" indent="-389457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Overpass"/>
              <a:buChar char="●"/>
            </a:pPr>
            <a:r>
              <a:rPr lang="en-US" sz="14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Supports both publish-subscribe and queuing through a consumer group concept</a:t>
            </a:r>
          </a:p>
          <a:p>
            <a:pPr marL="609585" indent="-389457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Overpass"/>
              <a:buChar char="●"/>
            </a:pPr>
            <a:r>
              <a:rPr lang="en-US" sz="14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Very Fast and has very high throughput – many use it for backpressure</a:t>
            </a:r>
          </a:p>
          <a:p>
            <a:pPr marL="609585" indent="-389457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Overpass"/>
              <a:buChar char="●"/>
            </a:pPr>
            <a:r>
              <a:rPr lang="en-US" sz="14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Can be used for </a:t>
            </a:r>
            <a:r>
              <a:rPr lang="en-US" sz="1400" u="sng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message replay</a:t>
            </a:r>
            <a:r>
              <a:rPr lang="en-US" sz="14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 as the messages do not have destructive reads like traditional messaging technologies</a:t>
            </a:r>
          </a:p>
          <a:p>
            <a:pPr marL="609585" indent="-389457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Overpass"/>
              <a:buChar char="●"/>
            </a:pPr>
            <a:r>
              <a:rPr lang="en-US" sz="14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Guarantees order of messages within a partition, but not across partitions</a:t>
            </a:r>
          </a:p>
          <a:p>
            <a:pPr marL="609585" indent="-389457" defTabSz="1219170" fontAlgn="auto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Overpass"/>
              <a:buChar char="●"/>
            </a:pPr>
            <a:r>
              <a:rPr lang="en-US" sz="1400" kern="0" dirty="0">
                <a:solidFill>
                  <a:srgbClr val="000000"/>
                </a:solidFill>
                <a:latin typeface="Overpass" panose="020B0604020202020204" charset="0"/>
                <a:sym typeface="Arial"/>
              </a:rPr>
              <a:t>Very easy to get up and running</a:t>
            </a:r>
          </a:p>
          <a:p>
            <a:endParaRPr lang="en-US" dirty="0"/>
          </a:p>
        </p:txBody>
      </p:sp>
      <p:pic>
        <p:nvPicPr>
          <p:cNvPr id="6" name="Picture 2" descr="http://kafka.apache.org/images/logo.png">
            <a:extLst>
              <a:ext uri="{FF2B5EF4-FFF2-40B4-BE49-F238E27FC236}">
                <a16:creationId xmlns:a16="http://schemas.microsoft.com/office/drawing/2014/main" id="{F4B96EC2-F348-BA42-9227-47D414915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78342"/>
          <a:stretch/>
        </p:blipFill>
        <p:spPr bwMode="auto">
          <a:xfrm>
            <a:off x="7241776" y="478285"/>
            <a:ext cx="1632533" cy="224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481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001" y="266799"/>
            <a:ext cx="8197998" cy="629447"/>
          </a:xfrm>
        </p:spPr>
        <p:txBody>
          <a:bodyPr/>
          <a:lstStyle/>
          <a:p>
            <a:r>
              <a:rPr lang="en-US" sz="2400" dirty="0"/>
              <a:t>Reactive Machine Learning Integration Patterns with Kafka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6441" y="941695"/>
            <a:ext cx="345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Polyglot Approach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79743" y="920824"/>
            <a:ext cx="281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All </a:t>
            </a:r>
            <a:r>
              <a:rPr lang="en-US" u="sng" dirty="0" err="1"/>
              <a:t>Akka</a:t>
            </a:r>
            <a:r>
              <a:rPr lang="en-US" u="sng" dirty="0"/>
              <a:t> Approach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511022-FDF4-B144-9899-2A6C9862D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219" y="1356476"/>
            <a:ext cx="7275786" cy="30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246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Lessons learned of this approach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F23D6A-9A65-AC44-9FC7-BAB1893B7038}"/>
              </a:ext>
            </a:extLst>
          </p:cNvPr>
          <p:cNvSpPr/>
          <p:nvPr/>
        </p:nvSpPr>
        <p:spPr>
          <a:xfrm>
            <a:off x="709685" y="1012348"/>
            <a:ext cx="7073704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68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Need a Unique ID (correlation ID ) that goes across all microservices</a:t>
            </a:r>
          </a:p>
          <a:p>
            <a:pPr marL="285750" indent="-285750">
              <a:spcBef>
                <a:spcPts val="168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For the machine learning dataset, use big data and unbiased data</a:t>
            </a:r>
          </a:p>
          <a:p>
            <a:pPr marL="285750" indent="-285750">
              <a:spcBef>
                <a:spcPts val="168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Leverage Chaos testing to validate resiliency</a:t>
            </a:r>
          </a:p>
          <a:p>
            <a:pPr marL="285750" indent="-285750">
              <a:spcBef>
                <a:spcPts val="168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Apply the Saga pattern where: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there are synchronous blocks of asynchronous processing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there is a need to decouple as much as possible to eliminate dependencies</a:t>
            </a:r>
          </a:p>
        </p:txBody>
      </p:sp>
    </p:spTree>
    <p:extLst>
      <p:ext uri="{BB962C8B-B14F-4D97-AF65-F5344CB8AC3E}">
        <p14:creationId xmlns:p14="http://schemas.microsoft.com/office/powerpoint/2010/main" val="2989193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6EAEC8D-2944-42D9-A086-53FB9DBCF4CD}"/>
              </a:ext>
            </a:extLst>
          </p:cNvPr>
          <p:cNvSpPr txBox="1">
            <a:spLocks/>
          </p:cNvSpPr>
          <p:nvPr/>
        </p:nvSpPr>
        <p:spPr>
          <a:xfrm>
            <a:off x="510779" y="416571"/>
            <a:ext cx="8197998" cy="629447"/>
          </a:xfrm>
          <a:prstGeom prst="rect">
            <a:avLst/>
          </a:prstGeom>
        </p:spPr>
        <p:txBody>
          <a:bodyPr l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/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E6973D-0CC0-406F-8C08-91D91EB11425}"/>
              </a:ext>
            </a:extLst>
          </p:cNvPr>
          <p:cNvSpPr txBox="1"/>
          <p:nvPr/>
        </p:nvSpPr>
        <p:spPr>
          <a:xfrm>
            <a:off x="435223" y="1117191"/>
            <a:ext cx="83548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Intro to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General capabilities of a Business Rules Management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Overview of Drools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Intro to Machine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General capabilities of a ML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Overview of H2O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Guidance on when to use Rules vs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Different patterns for integrating Rules and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Using a Microservice &amp; Reactive Architecture Style with Rules &amp;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669189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42CA-D3C3-4E83-BD8C-8E55D4740DB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4229" y="1416865"/>
            <a:ext cx="5285337" cy="2494411"/>
          </a:xfrm>
        </p:spPr>
        <p:txBody>
          <a:bodyPr/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Tend to be variable with the market and change often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Rely on the evaluation of conditions before taking an action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Focuses on the when, why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D0C8D8F-16A1-4B24-A2BC-DEB26261D91B}"/>
              </a:ext>
            </a:extLst>
          </p:cNvPr>
          <p:cNvSpPr txBox="1">
            <a:spLocks/>
          </p:cNvSpPr>
          <p:nvPr/>
        </p:nvSpPr>
        <p:spPr>
          <a:xfrm>
            <a:off x="510779" y="416571"/>
            <a:ext cx="8197998" cy="629447"/>
          </a:xfrm>
          <a:prstGeom prst="rect">
            <a:avLst/>
          </a:prstGeom>
        </p:spPr>
        <p:txBody>
          <a:bodyPr l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/>
              <a:t>Business logic contains decisions that govern a business process</a:t>
            </a:r>
          </a:p>
        </p:txBody>
      </p:sp>
      <p:pic>
        <p:nvPicPr>
          <p:cNvPr id="12" name="Picture 11" descr="Water next to the ocean&#10;&#10;Description automatically generated">
            <a:extLst>
              <a:ext uri="{FF2B5EF4-FFF2-40B4-BE49-F238E27FC236}">
                <a16:creationId xmlns:a16="http://schemas.microsoft.com/office/drawing/2014/main" id="{1C609D5D-4743-4CC4-BCF3-9F3B02461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82"/>
          <a:stretch/>
        </p:blipFill>
        <p:spPr>
          <a:xfrm>
            <a:off x="6017103" y="1416865"/>
            <a:ext cx="2931242" cy="229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95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42CA-D3C3-4E83-BD8C-8E55D4740DB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681" y="1392468"/>
            <a:ext cx="8206637" cy="2494411"/>
          </a:xfrm>
        </p:spPr>
        <p:txBody>
          <a:bodyPr/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Tend to stay the same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Should be decoupled from business logic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Focuses on the what, how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D0C8D8F-16A1-4B24-A2BC-DEB26261D91B}"/>
              </a:ext>
            </a:extLst>
          </p:cNvPr>
          <p:cNvSpPr txBox="1">
            <a:spLocks/>
          </p:cNvSpPr>
          <p:nvPr/>
        </p:nvSpPr>
        <p:spPr>
          <a:xfrm>
            <a:off x="510779" y="416571"/>
            <a:ext cx="8197998" cy="629447"/>
          </a:xfrm>
          <a:prstGeom prst="rect">
            <a:avLst/>
          </a:prstGeom>
        </p:spPr>
        <p:txBody>
          <a:bodyPr l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/>
              <a:t>Calculations are typically used by business logic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008ADD6-1A01-4732-9C1A-7634DBE9D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844" y="1371910"/>
            <a:ext cx="2912807" cy="20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7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20EAB59-39D6-41ED-BD33-BE746D40E2B9}"/>
              </a:ext>
            </a:extLst>
          </p:cNvPr>
          <p:cNvSpPr txBox="1">
            <a:spLocks/>
          </p:cNvSpPr>
          <p:nvPr/>
        </p:nvSpPr>
        <p:spPr>
          <a:xfrm>
            <a:off x="510779" y="0"/>
            <a:ext cx="8197998" cy="629447"/>
          </a:xfrm>
          <a:prstGeom prst="rect">
            <a:avLst/>
          </a:prstGeom>
        </p:spPr>
        <p:txBody>
          <a:bodyPr l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2400" dirty="0"/>
          </a:p>
          <a:p>
            <a:r>
              <a:rPr lang="en-US" sz="2400" dirty="0"/>
              <a:t>Workflows connect separate business logic steps to create a business process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3B410C-9B82-4AFE-B9AA-4392A9AF9A5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91749" y="1346943"/>
            <a:ext cx="5309399" cy="2494411"/>
          </a:xfrm>
        </p:spPr>
        <p:txBody>
          <a:bodyPr/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Workflow is the structured flow or sequencing of work tasks in a business process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Workflows can be human focused or system only focused (e.g. Orchestration) or contain a mix of both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E2F6E2B-A202-4D3A-8044-66E573B84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88"/>
          <a:stretch/>
        </p:blipFill>
        <p:spPr>
          <a:xfrm>
            <a:off x="5427406" y="1170653"/>
            <a:ext cx="3432834" cy="26002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BB5AB6-0A98-4D24-B104-DA62FC88994F}"/>
              </a:ext>
            </a:extLst>
          </p:cNvPr>
          <p:cNvSpPr/>
          <p:nvPr/>
        </p:nvSpPr>
        <p:spPr>
          <a:xfrm>
            <a:off x="7455310" y="2837118"/>
            <a:ext cx="1496941" cy="1004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75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20EAB59-39D6-41ED-BD33-BE746D40E2B9}"/>
              </a:ext>
            </a:extLst>
          </p:cNvPr>
          <p:cNvSpPr txBox="1">
            <a:spLocks/>
          </p:cNvSpPr>
          <p:nvPr/>
        </p:nvSpPr>
        <p:spPr>
          <a:xfrm>
            <a:off x="510779" y="331834"/>
            <a:ext cx="8197998" cy="629447"/>
          </a:xfrm>
          <a:prstGeom prst="rect">
            <a:avLst/>
          </a:prstGeom>
        </p:spPr>
        <p:txBody>
          <a:bodyPr lIns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/>
              <a:t>As a general rule, reusable logic should be independently deployable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238376-E817-4DD9-BD34-D55BEF004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05" t="31700" r="69747" b="45234"/>
          <a:stretch/>
        </p:blipFill>
        <p:spPr>
          <a:xfrm>
            <a:off x="2123769" y="1365147"/>
            <a:ext cx="1469197" cy="14398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2F3F65-E56F-42AC-897E-417F2EB86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8" t="35413" r="66908" b="40549"/>
          <a:stretch/>
        </p:blipFill>
        <p:spPr>
          <a:xfrm>
            <a:off x="4572000" y="1365147"/>
            <a:ext cx="1413634" cy="1439812"/>
          </a:xfrm>
          <a:prstGeom prst="rect">
            <a:avLst/>
          </a:prstGeom>
        </p:spPr>
      </p:pic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5261F4FD-1EE5-47DA-84FF-1725B633AEEA}"/>
              </a:ext>
            </a:extLst>
          </p:cNvPr>
          <p:cNvSpPr/>
          <p:nvPr/>
        </p:nvSpPr>
        <p:spPr>
          <a:xfrm>
            <a:off x="1963269" y="2728452"/>
            <a:ext cx="1629697" cy="131998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7995B2-3215-40E9-8283-857BA7730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974" y="2863645"/>
            <a:ext cx="1049594" cy="104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46387"/>
      </p:ext>
    </p:extLst>
  </p:cSld>
  <p:clrMapOvr>
    <a:masterClrMapping/>
  </p:clrMapOvr>
</p:sld>
</file>

<file path=ppt/theme/theme1.xml><?xml version="1.0" encoding="utf-8"?>
<a:theme xmlns:a="http://schemas.openxmlformats.org/drawingml/2006/main" name="2_Red Gradient 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Red Gradient 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Title Slide [option 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14765</TotalTime>
  <Words>2293</Words>
  <Application>Microsoft Office PowerPoint</Application>
  <PresentationFormat>On-screen Show (16:9)</PresentationFormat>
  <Paragraphs>486</Paragraphs>
  <Slides>46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Calibri</vt:lpstr>
      <vt:lpstr>Century Gothic</vt:lpstr>
      <vt:lpstr>guardian-text-oreilly</vt:lpstr>
      <vt:lpstr>Humnst777 BT</vt:lpstr>
      <vt:lpstr>Overpass</vt:lpstr>
      <vt:lpstr>2_Red Gradient line</vt:lpstr>
      <vt:lpstr>3_Red Gradient line</vt:lpstr>
      <vt:lpstr>6_Title Slide [option 1]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are different ways to implement business logic</vt:lpstr>
      <vt:lpstr>Each business logic approach is a fit for a certain rate of change and complexity</vt:lpstr>
      <vt:lpstr>What are some of the things you can do with a Business Rules Management System?</vt:lpstr>
      <vt:lpstr>PowerPoint Presentation</vt:lpstr>
      <vt:lpstr>Drools is an Open Source Business Rules Management System </vt:lpstr>
      <vt:lpstr>Machine Learning is a type of Artificial Intelligence</vt:lpstr>
      <vt:lpstr>There are three major classes of Machine Learning</vt:lpstr>
      <vt:lpstr>What are some of the things you can do with a Machine Learning Platform?</vt:lpstr>
      <vt:lpstr>PowerPoint Presentation</vt:lpstr>
      <vt:lpstr>H2O Overview</vt:lpstr>
      <vt:lpstr>Long-term will we see tighter integration between BRMS and ML platforms?  </vt:lpstr>
      <vt:lpstr>When to use Rules vs. Machine Learning?  Or both?</vt:lpstr>
      <vt:lpstr>Rule &amp; Machine Learning Integration Patterns </vt:lpstr>
      <vt:lpstr>How can we apply Microservices and Reactive Architecture styles to Rules and Machine Learning?</vt:lpstr>
      <vt:lpstr>Microservices to the rescue!  But are they a silver bullet?</vt:lpstr>
      <vt:lpstr>Using a reactive architecture with microservices can add additional value</vt:lpstr>
      <vt:lpstr>Four categories of technologies you can use to build reactive apps</vt:lpstr>
      <vt:lpstr>Akka is built off the actor model,  which originated in 1973 per Carl Hewitt)</vt:lpstr>
      <vt:lpstr>Demo Overview</vt:lpstr>
      <vt:lpstr>Combining all of these technologies &amp; patterns together can create a powerful solution</vt:lpstr>
      <vt:lpstr>Fraudulent Transaction Use Case</vt:lpstr>
      <vt:lpstr>For the machine learning components, we are using a Credit Card Fraud Detection dataset from kaggle.com</vt:lpstr>
      <vt:lpstr>To build the model we used H2O Flow</vt:lpstr>
      <vt:lpstr>H2O Flow enables you to do multiple trial runs with various algorithms</vt:lpstr>
      <vt:lpstr>Distributed Random Forest performed better than Gradient Boosting Machine (GBM)</vt:lpstr>
      <vt:lpstr>H2O identified which of the features were most important and revised the model until it was accurate</vt:lpstr>
      <vt:lpstr>We deployed H2O model as POJO</vt:lpstr>
      <vt:lpstr>For rules, we leveraged Drools and deployed them in-process inside a POJO</vt:lpstr>
      <vt:lpstr>Live Demo!!</vt:lpstr>
      <vt:lpstr>Additional Resources</vt:lpstr>
      <vt:lpstr>PowerPoint Presentation</vt:lpstr>
      <vt:lpstr>Appendix  </vt:lpstr>
      <vt:lpstr>A reactive architecture has both benefits and tradeoffs</vt:lpstr>
      <vt:lpstr>A monolithic application can be challenging …</vt:lpstr>
      <vt:lpstr>Kafka is a distributed streaming platform</vt:lpstr>
      <vt:lpstr>Reactive Machine Learning Integration Patterns with Kafka</vt:lpstr>
      <vt:lpstr>Lessons learned of this approach</vt:lpstr>
    </vt:vector>
  </TitlesOfParts>
  <Company>O'Reilly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 Vondrak</dc:creator>
  <cp:lastModifiedBy>Bonham, Andrew</cp:lastModifiedBy>
  <cp:revision>420</cp:revision>
  <cp:lastPrinted>2018-11-12T18:44:27Z</cp:lastPrinted>
  <dcterms:created xsi:type="dcterms:W3CDTF">2018-07-24T00:02:08Z</dcterms:created>
  <dcterms:modified xsi:type="dcterms:W3CDTF">2020-02-26T22:15:31Z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Classification Level">
    <vt:lpwstr>Confidential/Proprietary</vt:lpwstr>
  </property>
</Properties>
</file>